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0" r:id="rId3"/>
    <p:sldId id="261" r:id="rId4"/>
    <p:sldId id="262" r:id="rId5"/>
    <p:sldId id="264" r:id="rId6"/>
    <p:sldId id="263" r:id="rId7"/>
    <p:sldId id="267" r:id="rId8"/>
    <p:sldId id="266" r:id="rId9"/>
    <p:sldId id="270" r:id="rId10"/>
    <p:sldId id="271" r:id="rId11"/>
    <p:sldId id="272" r:id="rId12"/>
    <p:sldId id="268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2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1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8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318E-F94C-4FB5-A4FB-74973992CAE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208EEB-5950-40CB-8462-59800EF62A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269823"/>
            <a:ext cx="7824865" cy="16189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1274163" y="2098622"/>
            <a:ext cx="7440345" cy="464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 i="1" baseline="0">
                <a:solidFill>
                  <a:schemeClr val="tx1"/>
                </a:solidFill>
                <a:latin typeface="Agency FB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s-ES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Titulo del trabajo :</a:t>
            </a:r>
            <a:r>
              <a:rPr lang="es-ES" dirty="0">
                <a:latin typeface="Calibri" panose="020F0502020204030204" pitchFamily="34" charset="0"/>
              </a:rPr>
              <a:t>ATRESIA </a:t>
            </a:r>
            <a:r>
              <a:rPr lang="es-ES" dirty="0" smtClean="0">
                <a:latin typeface="Calibri" panose="020F0502020204030204" pitchFamily="34" charset="0"/>
              </a:rPr>
              <a:t>BRONQUIAL A </a:t>
            </a:r>
            <a:r>
              <a:rPr lang="es-ES" dirty="0">
                <a:latin typeface="Calibri" panose="020F0502020204030204" pitchFamily="34" charset="0"/>
              </a:rPr>
              <a:t>PROPÓSITO DE UN CASO</a:t>
            </a:r>
          </a:p>
          <a:p>
            <a:pPr eaLnBrk="1" hangingPunct="1">
              <a:spcBef>
                <a:spcPct val="0"/>
              </a:spcBef>
            </a:pPr>
            <a:endParaRPr lang="en-US" altLang="es-ES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s-ES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	*Dr. Wendell Roberto Peralta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López</a:t>
            </a:r>
            <a:endParaRPr lang="en-US" altLang="es-E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s-E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altLang="es-E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	 **Dr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. Pedro Pablo 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Pino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 Alfonso </a:t>
            </a:r>
          </a:p>
          <a:p>
            <a:pPr eaLnBrk="1" hangingPunct="1">
              <a:spcBef>
                <a:spcPct val="0"/>
              </a:spcBef>
            </a:pP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*** 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Dra. Laura Hernández Moreno</a:t>
            </a:r>
          </a:p>
          <a:p>
            <a:pPr eaLnBrk="1" hangingPunct="1">
              <a:spcBef>
                <a:spcPct val="0"/>
              </a:spcBef>
            </a:pPr>
            <a:endParaRPr lang="en-US" altLang="es-E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Residende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Segundo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año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Neumología</a:t>
            </a:r>
            <a:endParaRPr lang="en-US" altLang="es-E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Especialista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egundo 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rado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Neumología</a:t>
            </a:r>
            <a:endParaRPr lang="en-US" altLang="es-E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Especiaista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</a:t>
            </a:r>
            <a:r>
              <a:rPr lang="en-US" altLang="es-E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rado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Neumología</a:t>
            </a:r>
            <a:endParaRPr lang="en-US" altLang="es-E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s-E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Neumología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s-ES" dirty="0">
                <a:latin typeface="Calibri" panose="020F0502020204030204" pitchFamily="34" charset="0"/>
              </a:rPr>
              <a:t>Hospital Clínico Quirúrgico “</a:t>
            </a:r>
            <a:r>
              <a:rPr lang="es-ES" dirty="0" err="1">
                <a:latin typeface="Calibri" panose="020F0502020204030204" pitchFamily="34" charset="0"/>
              </a:rPr>
              <a:t>Hnos</a:t>
            </a:r>
            <a:r>
              <a:rPr lang="es-ES" dirty="0">
                <a:latin typeface="Calibri" panose="020F0502020204030204" pitchFamily="34" charset="0"/>
              </a:rPr>
              <a:t> Ameijeiras”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s-E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La Habana, 2020</a:t>
            </a:r>
          </a:p>
        </p:txBody>
      </p:sp>
    </p:spTree>
    <p:extLst>
      <p:ext uri="{BB962C8B-B14F-4D97-AF65-F5344CB8AC3E}">
        <p14:creationId xmlns:p14="http://schemas.microsoft.com/office/powerpoint/2010/main" val="95889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7092" y="1308909"/>
            <a:ext cx="5805054" cy="341101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Rectángulo 2"/>
          <p:cNvSpPr/>
          <p:nvPr/>
        </p:nvSpPr>
        <p:spPr>
          <a:xfrm>
            <a:off x="277091" y="4913892"/>
            <a:ext cx="5942475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bronquial derecho con pequeño orificio donde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debía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segmento B3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86945" y="1308908"/>
            <a:ext cx="5532553" cy="341101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ctángulo 4"/>
          <p:cNvSpPr/>
          <p:nvPr/>
        </p:nvSpPr>
        <p:spPr>
          <a:xfrm>
            <a:off x="6386944" y="4913892"/>
            <a:ext cx="5532553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del bronquio lobar medio tiene un segmento ocluido y el otro su luz estaba disminuida por engrosamiento de la pared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87599" y="1271731"/>
            <a:ext cx="6479310" cy="352194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Rectángulo 2"/>
          <p:cNvSpPr/>
          <p:nvPr/>
        </p:nvSpPr>
        <p:spPr>
          <a:xfrm>
            <a:off x="2387599" y="496229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Figura 6.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Oclusión de los basales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3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2945" y="1052945"/>
            <a:ext cx="84651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Discusión del caso</a:t>
            </a:r>
          </a:p>
          <a:p>
            <a:endParaRPr lang="es-ES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Dado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que la atresia bronquial es una entidad poco frecuente, que cursa de manera asintomática y sin peligro inminente para la vida de quien la padece, su diagnóstico en muchas ocasiones ocurre de manera incidental mediante un estudio radiológico.</a:t>
            </a:r>
            <a:r>
              <a:rPr lang="es-ES" baseline="30000" dirty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Por lo general suele aparecer en individuos jóvenes y con predominio del sexo masculino. </a:t>
            </a:r>
            <a:endParaRPr lang="es-E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pacientes sintomáticos se puede apreciar infecciones respiratorias a repetición, tos, disnea y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hemoptisis.</a:t>
            </a:r>
            <a:r>
              <a:rPr lang="es-ES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baseline="30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diagnóstico se obtiene por los estudios de imagen y la endoscopia. En muchas ocasiones con tan solo una radiografía de tórax podemos identificar signos patognomónicos de esta patología como son la presencia de una masa hiliar correspondiente al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broncocele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y un área 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hiperlucidez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pulmonar distal, la cual es el resultado de la asociación de la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oligohemia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y un incremento del volumen de aire en el parénquima afectado.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0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0655" y="1260765"/>
            <a:ext cx="838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TC con contraste es considerada como el procedimiento de elección, para confirmar la presencia de esta alteración congénita. Los hallazgos incluyen: presencia 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broncocele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oclusión del bronquio proximal al mismo y cambios enfisematosos del campo pulmonar periférico con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hipovascularización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. Dicho estudio nos permite excluir anomalías vasculares sin tener que realizar una angiografía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pulmonar.</a:t>
            </a:r>
            <a:r>
              <a:rPr lang="es-ES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aseline="30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fibrobroncoscopia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confirmará el diagnóstico mostrando un bronquio lobar, segmentario 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subsegmentario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ciego y descartando a su vez una obstrucción generada por otras causas como un cuerpo extraño, tumor, granulomas por tuberculosis, neoplasias,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aspergilosis.</a:t>
            </a:r>
            <a:r>
              <a:rPr lang="es-ES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baseline="3000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identificación de estos elementos claves  nos permite diferenciarla de otras anormalidades vasculares, quistes pulmonares  secuestro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intralobar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bronquiectasias</a:t>
            </a:r>
          </a:p>
        </p:txBody>
      </p:sp>
    </p:spTree>
    <p:extLst>
      <p:ext uri="{BB962C8B-B14F-4D97-AF65-F5344CB8AC3E}">
        <p14:creationId xmlns:p14="http://schemas.microsoft.com/office/powerpoint/2010/main" val="348885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260764"/>
            <a:ext cx="82296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CONCLUSIONES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La atresia bronquial es una entidad infrecuente que puede cursar de manera asintomática y ser detectada por un hallazgo radiológico en pacientes adultos de manera incidental. El diagnóstico se puede confirmar por </a:t>
            </a:r>
            <a:r>
              <a:rPr lang="es-ES" dirty="0" err="1">
                <a:latin typeface="Arial" panose="020B0604020202020204" pitchFamily="34" charset="0"/>
                <a:ea typeface="Times New Roman" panose="02020603050405020304" pitchFamily="18" charset="0"/>
              </a:rPr>
              <a:t>broncoscopia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y el tratamiento casi siempre es quirúrgico.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5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7309" y="686534"/>
            <a:ext cx="8950036" cy="776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BIBLIOGRAFÍA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Higuchi R,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GotoT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Nakagomi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T,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Oyama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T.Surgery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for congenital bronchial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atresia.Asian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Cardiovasc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Thorac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Ann 2018; 26(6):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485-8.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Acosta Gordillo L, Márquez Fernández J, Medina Gil MC, Carrasco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Azcona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MA, Andrés Martin A.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congenital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bronchial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atresia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in a 10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boy.An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2005; 62(4): 386-8.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Matsushima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Takayanagi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Satoh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Kurashima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Kanauchi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T,Hoshi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T, et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al.Congenital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bronchial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atresia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Radiologic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nine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patientes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Assist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Tomogr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2002; 26(2): 860-4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Ayed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Owayed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infants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for congenital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malformation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2003; 12(4): 98-101.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Kosabi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Iraha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Masamoto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H. Fetal congenital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bronchial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atresia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reports.AJP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2018; 8(4): 485-8.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Watanabe T,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Ohno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Tahara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K. Na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diffrences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congenital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malformation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bronchial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atresia.J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2018; 53(12): 2390-93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Karaman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Deveci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Erdem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SB,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Karkiner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Alper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radiological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bronchial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atresia.Turk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thoracic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J 2016, 17(2): 79-81.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 </a:t>
            </a:r>
            <a:endParaRPr lang="es-ES" dirty="0"/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3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422403"/>
            <a:ext cx="7824865" cy="146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385453" y="1661376"/>
            <a:ext cx="7713576" cy="363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La Atresia bronquial es una anomalía congénita rara y de difícil diagnóstico.</a:t>
            </a:r>
            <a:r>
              <a:rPr lang="es-ES" baseline="30000" dirty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Descrita por Ramsey en 1953 por vez primera. Se define como una falta de formación de un bronquio lobar, segmentario 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subsegmentario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con desarrollo normal de la vía aérea distal al defecto. Como consecuencia de esta estenosis se produce una acumulación de secreciones a nivel proximal, que acaban generando un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broncocele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mucocele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. A nivel distal, los alveolos ventilados por el bronquio afecto se airean por vías colaterales como los poros 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Kohn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y canales de Lambert, produciéndose un atrapamiento aéreo con hiperinsuflación.</a:t>
            </a:r>
            <a:r>
              <a:rPr lang="es-ES" baseline="30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Su etiología exacta no está definida aunque se plantean diferentes teorías que guardan relación con la patogénesis.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7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422403"/>
            <a:ext cx="7824865" cy="146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274164" y="1768000"/>
            <a:ext cx="7869836" cy="348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 (</a:t>
            </a:r>
            <a:r>
              <a:rPr lang="es-ES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 no parece ser el resultado de un crecimiento o desarrollo anómalo, sino que es debido a un evento traumático durante la vida fetal. El bronquio apical posterior del LSI es el afectado con más frecuencia (68%), seguido por el lóbulo inferior izquierdo (14%) y menos frecuentemente el lóbulo inferior y medio derechos. La preferencia por el lóbulo superior izquierdo es el denominador común de otras malformaciones congénitas como agenesia, hipoplasia, enfisema lobar congénito y secuestro lo cual se debe al grado de obstrucción durante el desarrollo fetal.</a:t>
            </a:r>
            <a:r>
              <a:rPr lang="es-ES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422403"/>
            <a:ext cx="7824865" cy="146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274164" y="1888759"/>
            <a:ext cx="8410163" cy="353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CASO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Presentamos el caso de una paciente femenina de 19 años de edad, nacida de un parto eutócico complicado por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broncoaspiración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lo cual motivó su ingreso en la unidad de cuidados intensivos, donde estuvo ventilada durante 10 días. Con antecedentes patológicos personales de asma intermitente controlada. Además de presentar infecciones respiratorias a repetición desde la niñez con ingresos reiterados y empleo de múltiples antibióticos. Acudió a consulta de Neumología por presentar dolor en hemitórax derecho de varios días de evolución. Se le indicó una radiografía de tórax donde se evidenció una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radiopacidad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no homogénea en base pulmonar derecha, de bordes mal definidos a nivel del lóbulo medio e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inferior.Motivo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por el cual se decidió ingresar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9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422403"/>
            <a:ext cx="7824865" cy="146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510145" y="2355273"/>
            <a:ext cx="7786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Examen Físico</a:t>
            </a:r>
          </a:p>
          <a:p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el examen físico se constató un índice de masa corporal de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18kg/m2/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sc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según la valoración nutricional considerado como bajo peso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U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murmullo vesicular disminuido en base pulmonar derecha.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71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64" y="422403"/>
            <a:ext cx="7824865" cy="146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537855" y="2189018"/>
            <a:ext cx="8077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Complementarios</a:t>
            </a:r>
          </a:p>
          <a:p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los estudios realizados se observó </a:t>
            </a:r>
            <a:endParaRPr lang="es-E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leucocitosis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a predominio 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polimorfonucleares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elevación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 reactantes de fase aguda (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eritrosedimentación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), producto de una infección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respiratoria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resto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 los exámenes dentro de límites normales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33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0436" y="1177637"/>
            <a:ext cx="8825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Complementarios (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tomografía de tórax se corroboró la presencia de una opacidad en base derecha de 4 x 7cm que se correspondía con un área de consolidación con atelectasia y presencia de broncograma aéreo compatible con una supuración pulmonar derecha (Figura 2 y 3), lo cual motivó el inicio de tratamiento con antibióticos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trifamox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750 mg 1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bbo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c/8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horas).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estudio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espirométrico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mostró una reducción en la excursión del volumen evaluada de ligera, que sugería una enfermedad restrictiva.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8981" y="1233055"/>
            <a:ext cx="87699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estudio endoscópico se apreció a nivel del árbol bronquial derecho un pequeño orificio donde debía estar el segmento B3 (Figura 4). A nivel del bronquio lobar medio tiene un segmento ocluido y el otro su luz estaba disminuida por engrosamiento de la pared (Figura 5). Los basales estaban ocluidos (Figura 6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 realizó lavado bronquial bacteriológico, micológico, BAAR los cuales fueron negativos.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concluyó el estudio como una atresia bronquial.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recurrencia de las infecciones se programó tratamiento quirúrgico donde se le realizó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bilobectomía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media- inferior derecha si complicaciones. Se corroboró el diagnóstico de atresia bronquial. </a:t>
            </a:r>
          </a:p>
        </p:txBody>
      </p:sp>
    </p:spTree>
    <p:extLst>
      <p:ext uri="{BB962C8B-B14F-4D97-AF65-F5344CB8AC3E}">
        <p14:creationId xmlns:p14="http://schemas.microsoft.com/office/powerpoint/2010/main" val="363412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6473" y="1159769"/>
            <a:ext cx="5396634" cy="342608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90017" y="1159769"/>
            <a:ext cx="5411037" cy="342608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ctángulo 4"/>
          <p:cNvSpPr/>
          <p:nvPr/>
        </p:nvSpPr>
        <p:spPr>
          <a:xfrm>
            <a:off x="526473" y="4955456"/>
            <a:ext cx="5285797" cy="9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Opacidad en base derecha de 4 x 7cm que se correspondía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consolidación con atelectasia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490017" y="4955456"/>
            <a:ext cx="4301177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Supuración pulmonar derecha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04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1222</Words>
  <Application>Microsoft Office PowerPoint</Application>
  <PresentationFormat>Panorámica</PresentationFormat>
  <Paragraphs>86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Isnielly</cp:lastModifiedBy>
  <cp:revision>26</cp:revision>
  <dcterms:created xsi:type="dcterms:W3CDTF">2020-10-14T05:49:12Z</dcterms:created>
  <dcterms:modified xsi:type="dcterms:W3CDTF">2020-11-10T14:55:55Z</dcterms:modified>
</cp:coreProperties>
</file>