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9BD"/>
    <a:srgbClr val="006600"/>
    <a:srgbClr val="5A9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83" d="100"/>
          <a:sy n="83" d="100"/>
        </p:scale>
        <p:origin x="77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02" y="-96"/>
      </p:cViewPr>
      <p:guideLst>
        <p:guide orient="horz" pos="283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5.xml"/><Relationship Id="rId4" Type="http://schemas.openxmlformats.org/officeDocument/2006/relationships/oleObject" Target="Chart%20in%20Microsoft%20Word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Hoja_de_c_lculo_de_Microsoft_Excel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674890752514108E-2"/>
          <c:y val="4.9675703288766755E-2"/>
          <c:w val="0.87269791341144165"/>
          <c:h val="0.73048283394105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Hoja1!$D$5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Hoja1!$C$6:$C$8</c:f>
              <c:strCache>
                <c:ptCount val="3"/>
                <c:pt idx="0">
                  <c:v>Menores de 40 años</c:v>
                </c:pt>
                <c:pt idx="1">
                  <c:v>41-60 años</c:v>
                </c:pt>
                <c:pt idx="2">
                  <c:v>Mayores de 60 años</c:v>
                </c:pt>
              </c:strCache>
            </c:strRef>
          </c:cat>
          <c:val>
            <c:numRef>
              <c:f>Hoja1!$D$6:$D$8</c:f>
              <c:numCache>
                <c:formatCode>General</c:formatCode>
                <c:ptCount val="3"/>
                <c:pt idx="0">
                  <c:v>1.9</c:v>
                </c:pt>
                <c:pt idx="1">
                  <c:v>17.3</c:v>
                </c:pt>
                <c:pt idx="2">
                  <c:v>23.1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5A-F84A-8FA0-09EA31A49EDE}"/>
            </c:ext>
          </c:extLst>
        </c:ser>
        <c:ser>
          <c:idx val="1"/>
          <c:order val="1"/>
          <c:tx>
            <c:strRef>
              <c:f>Hoja1!$E$5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Hoja1!$C$6:$C$8</c:f>
              <c:strCache>
                <c:ptCount val="3"/>
                <c:pt idx="0">
                  <c:v>Menores de 40 años</c:v>
                </c:pt>
                <c:pt idx="1">
                  <c:v>41-60 años</c:v>
                </c:pt>
                <c:pt idx="2">
                  <c:v>Mayores de 60 años</c:v>
                </c:pt>
              </c:strCache>
            </c:strRef>
          </c:cat>
          <c:val>
            <c:numRef>
              <c:f>Hoja1!$E$6:$E$8</c:f>
              <c:numCache>
                <c:formatCode>General</c:formatCode>
                <c:ptCount val="3"/>
                <c:pt idx="0">
                  <c:v>1.9</c:v>
                </c:pt>
                <c:pt idx="1">
                  <c:v>36.5</c:v>
                </c:pt>
                <c:pt idx="2">
                  <c:v>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5A-F84A-8FA0-09EA31A49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31295840"/>
        <c:axId val="231302560"/>
        <c:axId val="0"/>
      </c:bar3DChart>
      <c:catAx>
        <c:axId val="23129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S" sz="18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1302560"/>
        <c:crosses val="autoZero"/>
        <c:auto val="1"/>
        <c:lblAlgn val="ctr"/>
        <c:lblOffset val="100"/>
        <c:noMultiLvlLbl val="0"/>
      </c:catAx>
      <c:valAx>
        <c:axId val="23130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129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s-ES"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8624182120791012"/>
          <c:y val="2.5277098152944356E-2"/>
          <c:w val="0.59638814514473892"/>
          <c:h val="0.86804530823375248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8C-4F52-B292-CB2D1D2A755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8C-4F52-B292-CB2D1D2A755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8C-4F52-B292-CB2D1D2A755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8C-4F52-B292-CB2D1D2A755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28C-4F52-B292-CB2D1D2A755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28C-4F52-B292-CB2D1D2A755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28C-4F52-B292-CB2D1D2A755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28C-4F52-B292-CB2D1D2A75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Hoja1!$D$3:$E$18</c:f>
              <c:multiLvlStrCache>
                <c:ptCount val="16"/>
                <c:lvl>
                  <c:pt idx="0">
                    <c:v>Alcohol</c:v>
                  </c:pt>
                  <c:pt idx="1">
                    <c:v>Virus hepatitis C</c:v>
                  </c:pt>
                  <c:pt idx="2">
                    <c:v>Hígado graso no alcohólico</c:v>
                  </c:pt>
                  <c:pt idx="3">
                    <c:v>Criptogénica</c:v>
                  </c:pt>
                  <c:pt idx="4">
                    <c:v>Alcohol/VHC</c:v>
                  </c:pt>
                  <c:pt idx="5">
                    <c:v>Cirrosis Biliar Primaria</c:v>
                  </c:pt>
                  <c:pt idx="6">
                    <c:v>Virus hepatitis B</c:v>
                  </c:pt>
                  <c:pt idx="7">
                    <c:v>Cardíaca</c:v>
                  </c:pt>
                  <c:pt idx="8">
                    <c:v>Ascitis</c:v>
                  </c:pt>
                  <c:pt idx="9">
                    <c:v>Íctero</c:v>
                  </c:pt>
                  <c:pt idx="10">
                    <c:v>Astenia</c:v>
                  </c:pt>
                  <c:pt idx="11">
                    <c:v>Sangrado digestivo alto</c:v>
                  </c:pt>
                  <c:pt idx="12">
                    <c:v>Trastornos neuropsiquiátricos</c:v>
                  </c:pt>
                  <c:pt idx="13">
                    <c:v>Hipertransaminasemia</c:v>
                  </c:pt>
                  <c:pt idx="14">
                    <c:v>Dispepsia</c:v>
                  </c:pt>
                  <c:pt idx="15">
                    <c:v>Otros</c:v>
                  </c:pt>
                </c:lvl>
                <c:lvl>
                  <c:pt idx="0">
                    <c:v>Causas de cirrhosis hepática</c:v>
                  </c:pt>
                  <c:pt idx="8">
                    <c:v>Forma de debut</c:v>
                  </c:pt>
                </c:lvl>
              </c:multiLvlStrCache>
            </c:multiLvlStrRef>
          </c:cat>
          <c:val>
            <c:numRef>
              <c:f>Hoja1!$F$3:$F$18</c:f>
              <c:numCache>
                <c:formatCode>General</c:formatCode>
                <c:ptCount val="16"/>
                <c:pt idx="0">
                  <c:v>30.8</c:v>
                </c:pt>
                <c:pt idx="1">
                  <c:v>25</c:v>
                </c:pt>
                <c:pt idx="2">
                  <c:v>17.3</c:v>
                </c:pt>
                <c:pt idx="3">
                  <c:v>13.5</c:v>
                </c:pt>
                <c:pt idx="4">
                  <c:v>3.8</c:v>
                </c:pt>
                <c:pt idx="5">
                  <c:v>3.8</c:v>
                </c:pt>
                <c:pt idx="6">
                  <c:v>3.8</c:v>
                </c:pt>
                <c:pt idx="7">
                  <c:v>1.9</c:v>
                </c:pt>
                <c:pt idx="8">
                  <c:v>55.8</c:v>
                </c:pt>
                <c:pt idx="9">
                  <c:v>34.6</c:v>
                </c:pt>
                <c:pt idx="10">
                  <c:v>11.5</c:v>
                </c:pt>
                <c:pt idx="11">
                  <c:v>11.5</c:v>
                </c:pt>
                <c:pt idx="12">
                  <c:v>9.6</c:v>
                </c:pt>
                <c:pt idx="13">
                  <c:v>9.6</c:v>
                </c:pt>
                <c:pt idx="14">
                  <c:v>3.8</c:v>
                </c:pt>
                <c:pt idx="15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FB-5442-BF15-D592E85B9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29272880"/>
        <c:axId val="229272320"/>
        <c:axId val="0"/>
      </c:bar3DChart>
      <c:catAx>
        <c:axId val="229272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cap="none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9272320"/>
        <c:crosses val="autoZero"/>
        <c:auto val="1"/>
        <c:lblAlgn val="ctr"/>
        <c:lblOffset val="100"/>
        <c:noMultiLvlLbl val="0"/>
      </c:catAx>
      <c:valAx>
        <c:axId val="229272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927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5957974486274972"/>
          <c:y val="4.8002680364887862E-2"/>
          <c:w val="0.49727573201201269"/>
          <c:h val="0.81793075617562683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3.9962387107567521E-3"/>
                  <c:y val="-9.1129575680478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848-431E-B686-DBF7C013CE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Hoja5!$E$5:$E$10</c:f>
              <c:strCache>
                <c:ptCount val="6"/>
                <c:pt idx="0">
                  <c:v>Gastropatía hipertensiva portal moderada</c:v>
                </c:pt>
                <c:pt idx="1">
                  <c:v>Gastropatía hipertensiva portal severa</c:v>
                </c:pt>
                <c:pt idx="2">
                  <c:v>Várices esofágicas F1</c:v>
                </c:pt>
                <c:pt idx="3">
                  <c:v>Várices esofágicas F2</c:v>
                </c:pt>
                <c:pt idx="4">
                  <c:v>Várices esofágicas F3</c:v>
                </c:pt>
                <c:pt idx="5">
                  <c:v>Negativos</c:v>
                </c:pt>
              </c:strCache>
            </c:strRef>
          </c:cat>
          <c:val>
            <c:numRef>
              <c:f>Hoja5!$F$5:$F$10</c:f>
              <c:numCache>
                <c:formatCode>General</c:formatCode>
                <c:ptCount val="6"/>
                <c:pt idx="0">
                  <c:v>25</c:v>
                </c:pt>
                <c:pt idx="1">
                  <c:v>1.9</c:v>
                </c:pt>
                <c:pt idx="2">
                  <c:v>26.9</c:v>
                </c:pt>
                <c:pt idx="3">
                  <c:v>13.5</c:v>
                </c:pt>
                <c:pt idx="4">
                  <c:v>9.6</c:v>
                </c:pt>
                <c:pt idx="5">
                  <c:v>44.2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FA18-CB48-996F-D76F5B1BC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29268400"/>
        <c:axId val="229269520"/>
        <c:axId val="0"/>
      </c:bar3DChart>
      <c:catAx>
        <c:axId val="229268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9269520"/>
        <c:crosses val="autoZero"/>
        <c:auto val="1"/>
        <c:lblAlgn val="ctr"/>
        <c:lblOffset val="100"/>
        <c:noMultiLvlLbl val="0"/>
      </c:catAx>
      <c:valAx>
        <c:axId val="229269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926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57478272488666193"/>
          <c:y val="4.0937848902121328E-2"/>
          <c:w val="0.38625969935576232"/>
          <c:h val="0.84100367935339893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Hoja2!$D$5:$E$11</c:f>
              <c:multiLvlStrCache>
                <c:ptCount val="7"/>
                <c:lvl>
                  <c:pt idx="0">
                    <c:v>1: Ausencia de várices esofágicas y ascitis</c:v>
                  </c:pt>
                  <c:pt idx="1">
                    <c:v>2: Presencia de várices esofágicas sin ascitis y sin sangrado</c:v>
                  </c:pt>
                  <c:pt idx="2">
                    <c:v>3: Pacientes con sangrado por várices, sin ascitis</c:v>
                  </c:pt>
                  <c:pt idx="3">
                    <c:v>4: Pacientes con ascitis (o CHC, PBE, o íctero) sin sangrado por varices esofágicas</c:v>
                  </c:pt>
                  <c:pt idx="4">
                    <c:v>A: Enfermedad compensada</c:v>
                  </c:pt>
                  <c:pt idx="5">
                    <c:v>B: Compromiso funcional significativo</c:v>
                  </c:pt>
                  <c:pt idx="6">
                    <c:v>C: Enfermedad descompensada</c:v>
                  </c:pt>
                </c:lvl>
                <c:lvl>
                  <c:pt idx="0">
                    <c:v>Estadio clínico de la cirrosis hepática</c:v>
                  </c:pt>
                  <c:pt idx="4">
                    <c:v>Escala de Child-Pugh</c:v>
                  </c:pt>
                </c:lvl>
              </c:multiLvlStrCache>
            </c:multiLvlStrRef>
          </c:cat>
          <c:val>
            <c:numRef>
              <c:f>Hoja2!$F$5:$F$11</c:f>
              <c:numCache>
                <c:formatCode>General</c:formatCode>
                <c:ptCount val="7"/>
                <c:pt idx="0">
                  <c:v>15.4</c:v>
                </c:pt>
                <c:pt idx="1">
                  <c:v>3.8</c:v>
                </c:pt>
                <c:pt idx="2">
                  <c:v>11.5</c:v>
                </c:pt>
                <c:pt idx="3">
                  <c:v>69.2</c:v>
                </c:pt>
                <c:pt idx="4">
                  <c:v>30.8</c:v>
                </c:pt>
                <c:pt idx="5">
                  <c:v>55.8</c:v>
                </c:pt>
                <c:pt idx="6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9C-4F47-B8EC-29F17A4E2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29265040"/>
        <c:axId val="229265600"/>
        <c:axId val="0"/>
      </c:bar3DChart>
      <c:catAx>
        <c:axId val="229265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9265600"/>
        <c:crosses val="autoZero"/>
        <c:auto val="1"/>
        <c:lblAlgn val="ctr"/>
        <c:lblOffset val="100"/>
        <c:noMultiLvlLbl val="0"/>
      </c:catAx>
      <c:valAx>
        <c:axId val="229265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926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es-E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7741979181673335"/>
          <c:y val="0"/>
          <c:w val="0.60395519741942116"/>
          <c:h val="0.87572707418250517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3"/>
              <c:layout>
                <c:manualLayout>
                  <c:x val="1.0402917485922017E-2"/>
                  <c:y val="2.3849272597185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944-460E-B220-3395E4B661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014587429610086E-3"/>
                  <c:y val="2.3849272597185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944-460E-B220-3395E4B661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5018234287012606E-3"/>
                  <c:y val="-4.3723161334483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944-460E-B220-3395E4B661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50182342870126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944-460E-B220-3395E4B661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1025528001817159E-3"/>
                  <c:y val="4.3723161334483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944-460E-B220-3395E4B661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5018234287012606E-3"/>
                  <c:y val="-2.3849272597185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944-460E-B220-3395E4B661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9010940572207086E-3"/>
                  <c:y val="2.3849272597185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944-460E-B220-3395E4B661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'[Chart in Microsoft Word]Hoja7'!$E$3:$F$12</c:f>
              <c:multiLvlStrCache>
                <c:ptCount val="10"/>
                <c:lvl>
                  <c:pt idx="0">
                    <c:v>Ascitis</c:v>
                  </c:pt>
                  <c:pt idx="1">
                    <c:v>Ictero</c:v>
                  </c:pt>
                  <c:pt idx="2">
                    <c:v>Encefalopatía hepática</c:v>
                  </c:pt>
                  <c:pt idx="3">
                    <c:v>Sangrado digestivo alto</c:v>
                  </c:pt>
                  <c:pt idx="4">
                    <c:v>Carcinoma hepatocelular</c:v>
                  </c:pt>
                  <c:pt idx="5">
                    <c:v>Peritonitis bacteriana espontánea</c:v>
                  </c:pt>
                  <c:pt idx="6">
                    <c:v>Síndrome hepatorrenal</c:v>
                  </c:pt>
                  <c:pt idx="7">
                    <c:v>Miocardiopatía cirrótica</c:v>
                  </c:pt>
                  <c:pt idx="8">
                    <c:v>Trombosis portal</c:v>
                  </c:pt>
                  <c:pt idx="9">
                    <c:v>Hiperesplenismo</c:v>
                  </c:pt>
                </c:lvl>
                <c:lvl>
                  <c:pt idx="0">
                    <c:v>Complicaciones de la cirrosis</c:v>
                  </c:pt>
                  <c:pt idx="8">
                    <c:v>Otras</c:v>
                  </c:pt>
                </c:lvl>
              </c:multiLvlStrCache>
            </c:multiLvlStrRef>
          </c:cat>
          <c:val>
            <c:numRef>
              <c:f>'[Chart in Microsoft Word]Hoja7'!$G$3:$G$12</c:f>
              <c:numCache>
                <c:formatCode>General</c:formatCode>
                <c:ptCount val="10"/>
                <c:pt idx="0">
                  <c:v>75</c:v>
                </c:pt>
                <c:pt idx="1">
                  <c:v>40.4</c:v>
                </c:pt>
                <c:pt idx="2">
                  <c:v>28.8</c:v>
                </c:pt>
                <c:pt idx="3">
                  <c:v>20.100000000000001</c:v>
                </c:pt>
                <c:pt idx="4">
                  <c:v>17.3</c:v>
                </c:pt>
                <c:pt idx="5">
                  <c:v>9.6</c:v>
                </c:pt>
                <c:pt idx="6">
                  <c:v>5.8</c:v>
                </c:pt>
                <c:pt idx="7">
                  <c:v>1.9</c:v>
                </c:pt>
                <c:pt idx="8">
                  <c:v>5.8</c:v>
                </c:pt>
                <c:pt idx="9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944-460E-B220-3395E4B66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31300880"/>
        <c:axId val="231289680"/>
        <c:axId val="0"/>
      </c:bar3DChart>
      <c:catAx>
        <c:axId val="23130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1289680"/>
        <c:crosses val="autoZero"/>
        <c:auto val="1"/>
        <c:lblAlgn val="ctr"/>
        <c:lblOffset val="100"/>
        <c:noMultiLvlLbl val="0"/>
      </c:catAx>
      <c:valAx>
        <c:axId val="231289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130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 b="1"/>
      </a:pPr>
      <a:endParaRPr lang="es-E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95401324869197"/>
          <c:y val="5.498625343664084E-2"/>
          <c:w val="0.85841811538836765"/>
          <c:h val="0.699402314775636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Hoja8!$E$4</c:f>
              <c:strCache>
                <c:ptCount val="1"/>
                <c:pt idx="0">
                  <c:v>Menores de 60 años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1.1854951402478185E-2"/>
                  <c:y val="-2.4197311354807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014-4D8D-84D7-AAFAB75AF7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Hoja8!$D$5:$D$7</c:f>
              <c:strCache>
                <c:ptCount val="3"/>
                <c:pt idx="0">
                  <c:v>Alcohol</c:v>
                </c:pt>
                <c:pt idx="1">
                  <c:v>Virales</c:v>
                </c:pt>
                <c:pt idx="2">
                  <c:v>Otras causas</c:v>
                </c:pt>
              </c:strCache>
            </c:strRef>
          </c:cat>
          <c:val>
            <c:numRef>
              <c:f>Hoja8!$E$5:$E$7</c:f>
              <c:numCache>
                <c:formatCode>0.0</c:formatCode>
                <c:ptCount val="3"/>
                <c:pt idx="0">
                  <c:v>42.857142857142854</c:v>
                </c:pt>
                <c:pt idx="1">
                  <c:v>25</c:v>
                </c:pt>
                <c:pt idx="2">
                  <c:v>32.142857142857146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48-7C41-B29D-C5A166381C3F}"/>
            </c:ext>
          </c:extLst>
        </c:ser>
        <c:ser>
          <c:idx val="1"/>
          <c:order val="1"/>
          <c:tx>
            <c:strRef>
              <c:f>Hoja8!$F$4</c:f>
              <c:strCache>
                <c:ptCount val="1"/>
                <c:pt idx="0">
                  <c:v>60 años y más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58608411248782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014-4D8D-84D7-AAFAB75AF7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Hoja8!$D$5:$D$7</c:f>
              <c:strCache>
                <c:ptCount val="3"/>
                <c:pt idx="0">
                  <c:v>Alcohol</c:v>
                </c:pt>
                <c:pt idx="1">
                  <c:v>Virales</c:v>
                </c:pt>
                <c:pt idx="2">
                  <c:v>Otras causas</c:v>
                </c:pt>
              </c:strCache>
            </c:strRef>
          </c:cat>
          <c:val>
            <c:numRef>
              <c:f>Hoja8!$F$5:$F$7</c:f>
              <c:numCache>
                <c:formatCode>0.0</c:formatCode>
                <c:ptCount val="3"/>
                <c:pt idx="0">
                  <c:v>25</c:v>
                </c:pt>
                <c:pt idx="1">
                  <c:v>33.333333333333329</c:v>
                </c:pt>
                <c:pt idx="2">
                  <c:v>41.666666666666671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48-7C41-B29D-C5A166381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29262800"/>
        <c:axId val="229263360"/>
        <c:axId val="0"/>
      </c:bar3DChart>
      <c:catAx>
        <c:axId val="22926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9263360"/>
        <c:crosses val="autoZero"/>
        <c:auto val="1"/>
        <c:lblAlgn val="ctr"/>
        <c:lblOffset val="100"/>
        <c:noMultiLvlLbl val="0"/>
      </c:catAx>
      <c:valAx>
        <c:axId val="22926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926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38308741310129"/>
          <c:y val="0.88068216582100267"/>
          <c:w val="0.46786815510093249"/>
          <c:h val="6.9347216508718196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s-E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02465380783506"/>
          <c:y val="4.7876324644412979E-2"/>
          <c:w val="0.84665767339000242"/>
          <c:h val="0.777309915578565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Hoja9!$F$4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4BACC6"/>
            </a:solidFill>
            <a:ln w="12700" cap="flat" cmpd="sng" algn="ctr">
              <a:solidFill>
                <a:srgbClr val="4BACC6">
                  <a:shade val="50000"/>
                </a:srgbClr>
              </a:solidFill>
              <a:prstDash val="solid"/>
              <a:miter lim="800000"/>
            </a:ln>
            <a:effectLst/>
            <a:sp3d contourW="12700">
              <a:contourClr>
                <a:srgbClr val="4BACC6">
                  <a:shade val="50000"/>
                </a:srgbClr>
              </a:contourClr>
            </a:sp3d>
          </c:spPr>
          <c:invertIfNegative val="0"/>
          <c:dLbls>
            <c:dLbl>
              <c:idx val="0"/>
              <c:layout>
                <c:manualLayout>
                  <c:x val="-2.3889154323936935E-3"/>
                  <c:y val="-1.2148208139299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7B9-4543-BCF9-D08BDC65A5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Hoja9!$E$5:$E$7</c:f>
              <c:strCache>
                <c:ptCount val="3"/>
                <c:pt idx="0">
                  <c:v>Alcohol</c:v>
                </c:pt>
                <c:pt idx="1">
                  <c:v>Virales</c:v>
                </c:pt>
                <c:pt idx="2">
                  <c:v>Otras causas</c:v>
                </c:pt>
              </c:strCache>
            </c:strRef>
          </c:cat>
          <c:val>
            <c:numRef>
              <c:f>Hoja9!$F$5:$F$7</c:f>
              <c:numCache>
                <c:formatCode>0.0</c:formatCode>
                <c:ptCount val="3"/>
                <c:pt idx="0">
                  <c:v>9.0909090909090917</c:v>
                </c:pt>
                <c:pt idx="1">
                  <c:v>40.909090909090914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B9-4543-BCF9-D08BDC65A542}"/>
            </c:ext>
          </c:extLst>
        </c:ser>
        <c:ser>
          <c:idx val="1"/>
          <c:order val="1"/>
          <c:tx>
            <c:strRef>
              <c:f>Hoja9!$G$4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C0504D"/>
            </a:solidFill>
            <a:ln w="12700" cap="flat" cmpd="sng" algn="ctr">
              <a:solidFill>
                <a:srgbClr val="C0504D">
                  <a:shade val="50000"/>
                </a:srgbClr>
              </a:solidFill>
              <a:prstDash val="solid"/>
              <a:miter lim="800000"/>
            </a:ln>
            <a:effectLst/>
            <a:sp3d contourW="12700">
              <a:contourClr>
                <a:srgbClr val="C0504D">
                  <a:shade val="5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Hoja9!$E$5:$E$7</c:f>
              <c:strCache>
                <c:ptCount val="3"/>
                <c:pt idx="0">
                  <c:v>Alcohol</c:v>
                </c:pt>
                <c:pt idx="1">
                  <c:v>Virales</c:v>
                </c:pt>
                <c:pt idx="2">
                  <c:v>Otras causas</c:v>
                </c:pt>
              </c:strCache>
            </c:strRef>
          </c:cat>
          <c:val>
            <c:numRef>
              <c:f>Hoja9!$G$5:$G$7</c:f>
              <c:numCache>
                <c:formatCode>0.0</c:formatCode>
                <c:ptCount val="3"/>
                <c:pt idx="0">
                  <c:v>53.333333333333336</c:v>
                </c:pt>
                <c:pt idx="1">
                  <c:v>20</c:v>
                </c:pt>
                <c:pt idx="2">
                  <c:v>26.666666666666668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B9-4543-BCF9-D08BDC65A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29275680"/>
        <c:axId val="229276800"/>
        <c:axId val="0"/>
      </c:bar3DChart>
      <c:catAx>
        <c:axId val="22927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9276800"/>
        <c:crosses val="autoZero"/>
        <c:auto val="1"/>
        <c:lblAlgn val="ctr"/>
        <c:lblOffset val="100"/>
        <c:noMultiLvlLbl val="0"/>
      </c:catAx>
      <c:valAx>
        <c:axId val="22927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927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es-E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0.00327</cdr:x>
      <cdr:y>0.21132</cdr:y>
    </cdr:from>
    <cdr:to>
      <cdr:x>0.05883</cdr:x>
      <cdr:y>0.53551</cdr:y>
    </cdr:to>
    <cdr:sp macro="" textlink="">
      <cdr:nvSpPr>
        <cdr:cNvPr id="2" name="Cuadro de texto 1"/>
        <cdr:cNvSpPr txBox="1"/>
      </cdr:nvSpPr>
      <cdr:spPr>
        <a:xfrm xmlns:a="http://schemas.openxmlformats.org/drawingml/2006/main" rot="16200000">
          <a:off x="-482426" y="1557075"/>
          <a:ext cx="1597530" cy="566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000" b="1" dirty="0"/>
            <a:t>Porcentaje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0.60799</cdr:x>
      <cdr:y>0.92867</cdr:y>
    </cdr:from>
    <cdr:to>
      <cdr:x>0.76479</cdr:x>
      <cdr:y>0.99449</cdr:y>
    </cdr:to>
    <cdr:sp macro="" textlink="">
      <cdr:nvSpPr>
        <cdr:cNvPr id="2" name="Cuadro de texto 1"/>
        <cdr:cNvSpPr txBox="1"/>
      </cdr:nvSpPr>
      <cdr:spPr>
        <a:xfrm xmlns:a="http://schemas.openxmlformats.org/drawingml/2006/main">
          <a:off x="6142464" y="5080086"/>
          <a:ext cx="158417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2000" b="1" dirty="0"/>
            <a:t>Porcentaje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0.64838</cdr:x>
      <cdr:y>0.91667</cdr:y>
    </cdr:from>
    <cdr:to>
      <cdr:x>0.81854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="" xmlns:a16="http://schemas.microsoft.com/office/drawing/2014/main" id="{2538308D-6C3E-2549-BC7C-48B6997A8AB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391786" y="2816711"/>
          <a:ext cx="890093" cy="256054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0.74671</cdr:x>
      <cdr:y>0.91961</cdr:y>
    </cdr:from>
    <cdr:to>
      <cdr:x>0.90498</cdr:x>
      <cdr:y>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="" xmlns:a16="http://schemas.microsoft.com/office/drawing/2014/main" id="{78CDF4C2-9173-4D4F-8E9F-BC5A95C931C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5400000">
          <a:off x="4189227" y="2860754"/>
          <a:ext cx="274344" cy="829128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0.6942</cdr:x>
      <cdr:y>0.91064</cdr:y>
    </cdr:from>
    <cdr:to>
      <cdr:x>0.85171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="" xmlns:a16="http://schemas.microsoft.com/office/drawing/2014/main" id="{106DF60C-E907-4E8E-A6AC-1ED9BA43A76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5400000">
          <a:off x="7660424" y="4282432"/>
          <a:ext cx="475852" cy="1609503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0.28039</cdr:y>
    </cdr:from>
    <cdr:to>
      <cdr:x>0.06148</cdr:x>
      <cdr:y>0.60194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="" xmlns:a16="http://schemas.microsoft.com/office/drawing/2014/main" id="{22C20CE9-9FD9-DD47-87DD-31FECAC2BC6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-1352768" y="980629"/>
          <a:ext cx="816935" cy="280440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0.0048</cdr:x>
      <cdr:y>0.30326</cdr:y>
    </cdr:from>
    <cdr:to>
      <cdr:x>0.06165</cdr:x>
      <cdr:y>0.58064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="" xmlns:a16="http://schemas.microsoft.com/office/drawing/2014/main" id="{A5F7FEBD-49D8-4D36-A7CA-7B1FA609EAB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-244548" y="1161384"/>
          <a:ext cx="816935" cy="28044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D060F44-740E-411F-816C-2F894A375EA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0775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20DBC3-75AF-4538-A907-F0AE28526CCB}" type="datetimeFigureOut">
              <a:rPr lang="es-ES"/>
              <a:pPr>
                <a:defRPr/>
              </a:pPr>
              <a:t>12/11/2020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1123950"/>
            <a:ext cx="5394325" cy="3035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327525"/>
            <a:ext cx="5683250" cy="3540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Editar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0B2F05F-BE1B-4834-AED1-D9CC62959D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929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gray">
      <p:bgPr>
        <a:gradFill rotWithShape="0">
          <a:gsLst>
            <a:gs pos="0">
              <a:srgbClr val="92A9DC"/>
            </a:gs>
            <a:gs pos="50000">
              <a:srgbClr val="BECAE7"/>
            </a:gs>
            <a:gs pos="100000">
              <a:srgbClr val="DFE5F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to hospital"/>
          <p:cNvPicPr>
            <a:picLocks noChangeAspect="1" noChangeArrowheads="1"/>
          </p:cNvPicPr>
          <p:nvPr userDrawn="1"/>
        </p:nvPicPr>
        <p:blipFill>
          <a:blip r:embed="rId2" cstate="print">
            <a:lum bright="-1000" contrast="8000"/>
          </a:blip>
          <a:srcRect/>
          <a:stretch>
            <a:fillRect/>
          </a:stretch>
        </p:blipFill>
        <p:spPr bwMode="auto">
          <a:xfrm>
            <a:off x="6572254" y="357166"/>
            <a:ext cx="5207036" cy="5857916"/>
          </a:xfrm>
          <a:prstGeom prst="rect">
            <a:avLst/>
          </a:prstGeom>
          <a:noFill/>
          <a:ln w="9525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dir="5400000" sx="18000" sy="18000" algn="ctr" rotWithShape="0">
              <a:schemeClr val="bg1"/>
            </a:outerShdw>
          </a:effectLst>
          <a:scene3d>
            <a:camera prst="isometricOffAxis2Left"/>
            <a:lightRig rig="threePt" dir="t"/>
          </a:scene3d>
          <a:sp3d contourW="12700" prstMaterial="powder">
            <a:bevelT/>
            <a:bevelB/>
            <a:contourClr>
              <a:schemeClr val="bg1"/>
            </a:contourClr>
          </a:sp3d>
        </p:spPr>
      </p:pic>
      <p:sp>
        <p:nvSpPr>
          <p:cNvPr id="5" name="Rectangle 17"/>
          <p:cNvSpPr>
            <a:spLocks noChangeArrowheads="1"/>
          </p:cNvSpPr>
          <p:nvPr/>
        </p:nvSpPr>
        <p:spPr bwMode="gray">
          <a:xfrm>
            <a:off x="0" y="2971800"/>
            <a:ext cx="12192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gray">
          <a:xfrm>
            <a:off x="0" y="2895600"/>
            <a:ext cx="10972800" cy="9144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238216" y="4500570"/>
            <a:ext cx="6762797" cy="1928826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Wingdings" pitchFamily="2" charset="2"/>
              <a:buNone/>
              <a:defRPr sz="1600" i="1" baseline="0">
                <a:latin typeface="Agency FB" pitchFamily="34" charset="0"/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714620"/>
            <a:ext cx="10566400" cy="1428760"/>
          </a:xfrm>
        </p:spPr>
        <p:txBody>
          <a:bodyPr/>
          <a:lstStyle>
            <a:lvl1pPr>
              <a:defRPr sz="4000" i="1" baseline="0">
                <a:latin typeface="Agency FB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8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042400" y="269876"/>
            <a:ext cx="28448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21600" y="6530976"/>
            <a:ext cx="38608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73600" y="6553200"/>
            <a:ext cx="28448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42BC7BE-CB11-4F72-A920-252A9361689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97357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547689"/>
            <a:ext cx="2743200" cy="58832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547689"/>
            <a:ext cx="8026400" cy="58832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042400" y="269876"/>
            <a:ext cx="28448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21600" y="6530976"/>
            <a:ext cx="38608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73600" y="6553200"/>
            <a:ext cx="28448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5D4D288-BEBC-4A71-B9DA-8D8949B3282F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639063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7600" y="547688"/>
            <a:ext cx="9855200" cy="5635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09600" y="1338263"/>
            <a:ext cx="10972800" cy="50927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s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042400" y="269876"/>
            <a:ext cx="28448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21600" y="6530976"/>
            <a:ext cx="38608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73600" y="6553200"/>
            <a:ext cx="28448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D193C74-BA16-4B30-B521-707019DE358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3259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to hospital"/>
          <p:cNvPicPr>
            <a:picLocks noChangeAspect="1" noChangeArrowheads="1"/>
          </p:cNvPicPr>
          <p:nvPr userDrawn="1"/>
        </p:nvPicPr>
        <p:blipFill>
          <a:blip r:embed="rId2" cstate="print">
            <a:lum bright="-1000" contrast="8000"/>
          </a:blip>
          <a:srcRect/>
          <a:stretch>
            <a:fillRect/>
          </a:stretch>
        </p:blipFill>
        <p:spPr bwMode="auto">
          <a:xfrm>
            <a:off x="10763283" y="0"/>
            <a:ext cx="1206487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57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1311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338263"/>
            <a:ext cx="53848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338263"/>
            <a:ext cx="53848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9042400" y="269876"/>
            <a:ext cx="28448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21600" y="6530976"/>
            <a:ext cx="38608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73600" y="6553200"/>
            <a:ext cx="28448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CF71003-3D4A-492B-BE22-774AFE0129C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11654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9042400" y="269876"/>
            <a:ext cx="28448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21600" y="6530976"/>
            <a:ext cx="38608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73600" y="6553200"/>
            <a:ext cx="28448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8A46F85-B993-4F03-BD74-134DF9801C7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1401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9042400" y="269876"/>
            <a:ext cx="28448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21600" y="6530976"/>
            <a:ext cx="38608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73600" y="6553200"/>
            <a:ext cx="28448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2013327-AC1F-4874-99FD-20F0148AE02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88810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9042400" y="269876"/>
            <a:ext cx="28448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21600" y="6530976"/>
            <a:ext cx="38608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73600" y="6553200"/>
            <a:ext cx="28448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207A36C-F43F-4D7C-ADD1-B4DAB8B7197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51653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9042400" y="269876"/>
            <a:ext cx="28448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21600" y="6530976"/>
            <a:ext cx="38608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73600" y="6553200"/>
            <a:ext cx="28448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5FE65AB-5C02-4D2D-B3B1-A64A570429B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6221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9042400" y="269876"/>
            <a:ext cx="28448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21600" y="6530976"/>
            <a:ext cx="38608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73600" y="6553200"/>
            <a:ext cx="28448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D76A087-6B8F-427C-ACC7-BE921ACC94A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4072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533400"/>
            <a:ext cx="12192000" cy="685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457200"/>
            <a:ext cx="10972800" cy="685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38263"/>
            <a:ext cx="109728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17600" y="547688"/>
            <a:ext cx="98552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pic>
        <p:nvPicPr>
          <p:cNvPr id="6" name="Picture 2" descr="foto hospital"/>
          <p:cNvPicPr>
            <a:picLocks noChangeAspect="1" noChangeArrowheads="1"/>
          </p:cNvPicPr>
          <p:nvPr userDrawn="1"/>
        </p:nvPicPr>
        <p:blipFill>
          <a:blip r:embed="rId14" cstate="print">
            <a:lum bright="-1000" contrast="8000"/>
          </a:blip>
          <a:srcRect/>
          <a:stretch>
            <a:fillRect/>
          </a:stretch>
        </p:blipFill>
        <p:spPr bwMode="auto">
          <a:xfrm>
            <a:off x="10763283" y="0"/>
            <a:ext cx="1206487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5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DD6FF"/>
            </a:gs>
            <a:gs pos="39000">
              <a:srgbClr val="DFE5F3"/>
            </a:gs>
            <a:gs pos="53000">
              <a:srgbClr val="BECAE7"/>
            </a:gs>
            <a:gs pos="100000">
              <a:srgbClr val="BECAE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4826" y="3068638"/>
            <a:ext cx="8424863" cy="648394"/>
          </a:xfrm>
        </p:spPr>
        <p:txBody>
          <a:bodyPr/>
          <a:lstStyle/>
          <a:p>
            <a:pPr eaLnBrk="1" hangingPunct="1"/>
            <a:r>
              <a:rPr lang="en-US" alt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7368" y="3981490"/>
            <a:ext cx="9145016" cy="1955998"/>
          </a:xfrm>
        </p:spPr>
        <p:txBody>
          <a:bodyPr/>
          <a:lstStyle/>
          <a:p>
            <a:pPr marL="171450" eaLnBrk="1" hangingPunct="1">
              <a:spcBef>
                <a:spcPct val="0"/>
              </a:spcBef>
            </a:pPr>
            <a:r>
              <a:rPr lang="en-US" alt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Autores</a:t>
            </a:r>
            <a:r>
              <a:rPr lang="en-US" alt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Dr. Juan Ramón Pineda Paz</a:t>
            </a:r>
          </a:p>
          <a:p>
            <a:pPr marL="171450" eaLnBrk="1" hangingPunct="1">
              <a:spcBef>
                <a:spcPct val="0"/>
              </a:spcBef>
            </a:pP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MSc. Dr. Dayron Páez Suárez</a:t>
            </a:r>
          </a:p>
          <a:p>
            <a:pPr marL="171450" eaLnBrk="1" hangingPunct="1">
              <a:spcBef>
                <a:spcPct val="0"/>
              </a:spcBef>
            </a:pP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MSc. Dra. </a:t>
            </a:r>
            <a:r>
              <a:rPr lang="en-US" alt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Susel</a:t>
            </a: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Quesada Peña</a:t>
            </a:r>
          </a:p>
          <a:p>
            <a:pPr marL="171450" eaLnBrk="1" hangingPunct="1">
              <a:spcBef>
                <a:spcPct val="0"/>
              </a:spcBef>
            </a:pP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Dra. </a:t>
            </a:r>
            <a:r>
              <a:rPr lang="en-US" alt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Glenys</a:t>
            </a: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Fuentes </a:t>
            </a:r>
            <a:r>
              <a:rPr lang="en-US" alt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Díaz</a:t>
            </a: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 eaLnBrk="1" hangingPunct="1">
              <a:spcBef>
                <a:spcPct val="0"/>
              </a:spcBef>
            </a:pP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Dra. Mayra </a:t>
            </a:r>
            <a:r>
              <a:rPr lang="en-US" alt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Zoa</a:t>
            </a: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Más</a:t>
            </a: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Martínez</a:t>
            </a:r>
            <a:endParaRPr lang="en-US" alt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eaLnBrk="1" hangingPunct="1">
              <a:spcBef>
                <a:spcPct val="0"/>
              </a:spcBef>
            </a:pP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MSc. Dr. Jordi Alonso Soto  </a:t>
            </a:r>
          </a:p>
          <a:p>
            <a:pPr marL="171450" eaLnBrk="1" hangingPunct="1">
              <a:spcBef>
                <a:spcPct val="0"/>
              </a:spcBef>
            </a:pP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</a:p>
          <a:p>
            <a:pPr marL="1792288" algn="ctr" eaLnBrk="1" hangingPunct="1">
              <a:spcBef>
                <a:spcPct val="0"/>
              </a:spcBef>
            </a:pPr>
            <a:r>
              <a:rPr lang="en-US" altLang="es-E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Servicio</a:t>
            </a:r>
            <a:r>
              <a:rPr lang="en-US" alt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de Gastroenterología</a:t>
            </a:r>
          </a:p>
          <a:p>
            <a:pPr marL="1792288" algn="ctr" eaLnBrk="1" hangingPunct="1">
              <a:spcBef>
                <a:spcPct val="0"/>
              </a:spcBef>
            </a:pP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     La Habana, 2020</a:t>
            </a:r>
          </a:p>
        </p:txBody>
      </p:sp>
      <p:pic>
        <p:nvPicPr>
          <p:cNvPr id="1536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82165"/>
            <a:ext cx="2275030" cy="161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70832" y="1838282"/>
            <a:ext cx="7632848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Caracterización de pacientes con cirrosis hepática, sus complicaciones y supervivencia</a:t>
            </a:r>
            <a:endParaRPr lang="fr-FR" sz="2800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1344" y="547688"/>
            <a:ext cx="2160240" cy="527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800" u="sng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RESULTADOS</a:t>
            </a:r>
          </a:p>
        </p:txBody>
      </p:sp>
      <p:graphicFrame>
        <p:nvGraphicFramePr>
          <p:cNvPr id="6" name="Chart 4"/>
          <p:cNvGraphicFramePr/>
          <p:nvPr>
            <p:extLst>
              <p:ext uri="{D42A27DB-BD31-4B8C-83A1-F6EECF244321}">
                <p14:modId xmlns:p14="http://schemas.microsoft.com/office/powerpoint/2010/main" val="2053187199"/>
              </p:ext>
            </p:extLst>
          </p:nvPr>
        </p:nvGraphicFramePr>
        <p:xfrm>
          <a:off x="1447800" y="2022234"/>
          <a:ext cx="8777514" cy="483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292608" y="1213104"/>
            <a:ext cx="110916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11E13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Gráfico 5. Distribución de pacientes según frecuencia de complicaciones al inicio y durante el seguimiento.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1344" y="547688"/>
            <a:ext cx="2160240" cy="527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800" u="sng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RESULTADOS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101658980"/>
              </p:ext>
            </p:extLst>
          </p:nvPr>
        </p:nvGraphicFramePr>
        <p:xfrm>
          <a:off x="1600200" y="1828800"/>
          <a:ext cx="9065110" cy="489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292608" y="1280160"/>
            <a:ext cx="107708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Gráfico 6. Distribución de pacientes según grupos etiológicos y edad</a:t>
            </a:r>
          </a:p>
        </p:txBody>
      </p:sp>
      <p:sp>
        <p:nvSpPr>
          <p:cNvPr id="7" name="Rectángulo 6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1344" y="547688"/>
            <a:ext cx="2160240" cy="527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800" u="sng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RESULTADOS</a:t>
            </a:r>
          </a:p>
        </p:txBody>
      </p:sp>
      <p:graphicFrame>
        <p:nvGraphicFramePr>
          <p:cNvPr id="4" name="Gráfico 21"/>
          <p:cNvGraphicFramePr/>
          <p:nvPr>
            <p:extLst>
              <p:ext uri="{D42A27DB-BD31-4B8C-83A1-F6EECF244321}">
                <p14:modId xmlns:p14="http://schemas.microsoft.com/office/powerpoint/2010/main" val="650264592"/>
              </p:ext>
            </p:extLst>
          </p:nvPr>
        </p:nvGraphicFramePr>
        <p:xfrm>
          <a:off x="1636776" y="2072640"/>
          <a:ext cx="8115300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308986" y="1392083"/>
            <a:ext cx="107708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Gráfico 7. Distribución de pacientes según grupos etiológicos y sexo.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5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1344" y="547688"/>
            <a:ext cx="2160240" cy="527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800" u="sng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RESULTADOS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78384" y="1196752"/>
            <a:ext cx="11533632" cy="824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1. Resumen de la supervivencia estimada </a:t>
            </a:r>
            <a:r>
              <a:rPr lang="es-ES" sz="2000" b="1" dirty="0" smtClean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global, </a:t>
            </a: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según estadio clínico de la cirrosis y escala </a:t>
            </a:r>
            <a:r>
              <a:rPr lang="es-ES" sz="2000" b="1" dirty="0" smtClean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pronóstica de </a:t>
            </a: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Child-Pugh.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542687"/>
              </p:ext>
            </p:extLst>
          </p:nvPr>
        </p:nvGraphicFramePr>
        <p:xfrm>
          <a:off x="767408" y="2020760"/>
          <a:ext cx="10434919" cy="4623853"/>
        </p:xfrm>
        <a:graphic>
          <a:graphicData uri="http://schemas.openxmlformats.org/drawingml/2006/table">
            <a:tbl>
              <a:tblPr firstRow="1" firstCol="1" bandRow="1"/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7701"/>
                <a:gridCol w="1777701"/>
                <a:gridCol w="1777701"/>
                <a:gridCol w="1789448"/>
              </a:tblGrid>
              <a:tr h="642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Supervivencia a los 6 meses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Supervivencia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año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Supervivencia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2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años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Prueba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Log Rank (valor de p)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6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</a:t>
                      </a:r>
                      <a:endParaRPr lang="es-E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95,7 %</a:t>
                      </a:r>
                      <a:endParaRPr lang="es-E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89,0 %</a:t>
                      </a:r>
                      <a:endParaRPr lang="es-E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55,1 %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604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Estadio clínico</a:t>
                      </a:r>
                      <a:endParaRPr lang="es-E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2425">
                <a:tc>
                  <a:txBody>
                    <a:bodyPr/>
                    <a:lstStyle/>
                    <a:p>
                      <a:pPr marL="120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Enfermedad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compensada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0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i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Estadios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y 2 de la </a:t>
                      </a:r>
                      <a:r>
                        <a:rPr lang="en-US" sz="1400" b="1" i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cirrosis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S" sz="1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100,0 %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100,0 %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0,221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7148">
                <a:tc>
                  <a:txBody>
                    <a:bodyPr/>
                    <a:lstStyle/>
                    <a:p>
                      <a:pPr marL="120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Enfermedad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descompensada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0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i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Estadios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al 6 de la </a:t>
                      </a:r>
                      <a:r>
                        <a:rPr lang="en-US" sz="1400" b="1" i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cirrosis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S" sz="1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97,4 %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86,4 %</a:t>
                      </a:r>
                      <a:endParaRPr lang="es-E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52,5 %</a:t>
                      </a:r>
                      <a:endParaRPr lang="es-E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0232">
                <a:tc gridSpan="5"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Escala de Child-Pugh</a:t>
                      </a:r>
                      <a:endParaRPr lang="es-E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9966">
                <a:tc>
                  <a:txBody>
                    <a:bodyPr/>
                    <a:lstStyle/>
                    <a:p>
                      <a:pPr marL="120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A: </a:t>
                      </a:r>
                      <a:r>
                        <a:rPr lang="es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Enfermedad compensada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100,0 %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100,0 %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5303">
                <a:tc>
                  <a:txBody>
                    <a:bodyPr/>
                    <a:lstStyle/>
                    <a:p>
                      <a:pPr marL="120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B: </a:t>
                      </a:r>
                      <a:r>
                        <a:rPr lang="es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Compromiso funcional significativo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100,0 %</a:t>
                      </a:r>
                      <a:endParaRPr lang="es-E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92,3 %</a:t>
                      </a:r>
                      <a:endParaRPr lang="es-E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68,9 %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20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C: </a:t>
                      </a:r>
                      <a:r>
                        <a:rPr lang="es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Enfermedad descompensada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83,3 %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5,0 %</a:t>
                      </a:r>
                      <a:endParaRPr lang="es-E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0,0 %</a:t>
                      </a:r>
                      <a:endParaRPr lang="es-E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9336" y="1105580"/>
            <a:ext cx="3163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S" sz="2800" u="sng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07368" y="1628800"/>
            <a:ext cx="11132360" cy="49654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Predominó el </a:t>
            </a:r>
            <a:r>
              <a:rPr lang="es-ES" sz="2500" u="sng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sexo masculino</a:t>
            </a: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edad comprendida entre </a:t>
            </a:r>
            <a:r>
              <a:rPr lang="es-ES" sz="2500" u="sng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41 - 60 años</a:t>
            </a: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el consumo de </a:t>
            </a:r>
            <a:r>
              <a:rPr lang="es-ES" sz="2500" u="sng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alcohol</a:t>
            </a: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como causa de cirrosis, la </a:t>
            </a:r>
            <a:r>
              <a:rPr lang="es-ES" sz="2500" u="sng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ascitis</a:t>
            </a: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como forma de debut y la presencia de </a:t>
            </a:r>
            <a:r>
              <a:rPr lang="es-ES" sz="2500" u="sng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várices esofágicas F1 </a:t>
            </a: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resultó el hallazgo endoscópico más constatado.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estadio clínico descompensado y específicamente el estadio 4 agrupó a más de la mitad de la muestra, así como el estadio B del Child-Pugh.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complicación de la cirrosis, la ascitis, seguida por el íctero y la encefalopatía hepática.</a:t>
            </a:r>
            <a:endParaRPr lang="es-ES" sz="2800" b="1" dirty="0">
              <a:solidFill>
                <a:srgbClr val="411E1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542018"/>
            <a:ext cx="9855200" cy="563562"/>
          </a:xfrm>
        </p:spPr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542018"/>
            <a:ext cx="9855200" cy="563562"/>
          </a:xfrm>
        </p:spPr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9336" y="1105580"/>
            <a:ext cx="3163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S" sz="2800" u="sng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7368" y="1693639"/>
            <a:ext cx="11377264" cy="4975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demostró asociación entre los grupos etiológicos y el sexo, no así con la edad.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quinto de los pacientes fallecieron durante el seguimiento. 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supervivencia global descendió notablemente al año y a los dos años, resultando significativa la estimación de la supervivencia según el puntaje del Child-Pugh. En el caso del estadio clínico de la cirrosis, este no resultó significativo; sin embargo, también se observó una disminución de la sobrevida a los 12 y 24 meses.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redondeado 42"/>
          <p:cNvSpPr/>
          <p:nvPr/>
        </p:nvSpPr>
        <p:spPr>
          <a:xfrm>
            <a:off x="1279740" y="4901642"/>
            <a:ext cx="3939989" cy="805328"/>
          </a:xfrm>
          <a:prstGeom prst="roundRect">
            <a:avLst/>
          </a:prstGeom>
          <a:solidFill>
            <a:schemeClr val="accent4">
              <a:lumMod val="75000"/>
              <a:alpha val="54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lecha derecha 38"/>
          <p:cNvSpPr/>
          <p:nvPr/>
        </p:nvSpPr>
        <p:spPr>
          <a:xfrm>
            <a:off x="5248117" y="1962927"/>
            <a:ext cx="899032" cy="3711389"/>
          </a:xfrm>
          <a:prstGeom prst="rightArrow">
            <a:avLst>
              <a:gd name="adj1" fmla="val 100000"/>
              <a:gd name="adj2" fmla="val 48342"/>
            </a:avLst>
          </a:prstGeom>
          <a:gradFill>
            <a:gsLst>
              <a:gs pos="15022">
                <a:schemeClr val="accent4">
                  <a:lumMod val="75000"/>
                </a:schemeClr>
              </a:gs>
              <a:gs pos="0">
                <a:schemeClr val="bg2">
                  <a:lumMod val="75000"/>
                </a:schemeClr>
              </a:gs>
              <a:gs pos="53000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redondeado 39"/>
          <p:cNvSpPr/>
          <p:nvPr/>
        </p:nvSpPr>
        <p:spPr>
          <a:xfrm>
            <a:off x="1251351" y="1943719"/>
            <a:ext cx="4007223" cy="805328"/>
          </a:xfrm>
          <a:prstGeom prst="roundRect">
            <a:avLst/>
          </a:prstGeom>
          <a:solidFill>
            <a:schemeClr val="accent4">
              <a:lumMod val="75000"/>
              <a:alpha val="54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1582640" y="2061504"/>
            <a:ext cx="3102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Cirrosis hepática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1505594" y="5024979"/>
            <a:ext cx="3478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Problema de salud 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85" y="2729409"/>
            <a:ext cx="3986889" cy="2191871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6465044" y="2433041"/>
            <a:ext cx="4260278" cy="63201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/>
          <p:cNvSpPr/>
          <p:nvPr/>
        </p:nvSpPr>
        <p:spPr>
          <a:xfrm>
            <a:off x="6503315" y="3256768"/>
            <a:ext cx="4411462" cy="63201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/>
          <p:cNvSpPr/>
          <p:nvPr/>
        </p:nvSpPr>
        <p:spPr>
          <a:xfrm>
            <a:off x="6503316" y="4074973"/>
            <a:ext cx="5393376" cy="53691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6532844" y="4904264"/>
            <a:ext cx="4381933" cy="63201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TextBox 2"/>
          <p:cNvSpPr txBox="1"/>
          <p:nvPr/>
        </p:nvSpPr>
        <p:spPr>
          <a:xfrm>
            <a:off x="6509868" y="2518214"/>
            <a:ext cx="4215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2 millones de muertes al año</a:t>
            </a:r>
            <a:endParaRPr lang="en-US" sz="2400" dirty="0"/>
          </a:p>
        </p:txBody>
      </p:sp>
      <p:sp>
        <p:nvSpPr>
          <p:cNvPr id="50" name="TextBox 14"/>
          <p:cNvSpPr txBox="1"/>
          <p:nvPr/>
        </p:nvSpPr>
        <p:spPr>
          <a:xfrm>
            <a:off x="6620631" y="4989437"/>
            <a:ext cx="4294894" cy="47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9</a:t>
            </a:r>
            <a:r>
              <a:rPr lang="es-MX" sz="2400" baseline="30000" dirty="0"/>
              <a:t>na </a:t>
            </a:r>
            <a:r>
              <a:rPr lang="es-MX" sz="2400" dirty="0"/>
              <a:t>causa de muerte en Cuba</a:t>
            </a:r>
            <a:endParaRPr lang="en-US" sz="2400" dirty="0"/>
          </a:p>
        </p:txBody>
      </p:sp>
      <p:sp>
        <p:nvSpPr>
          <p:cNvPr id="51" name="TextBox 15"/>
          <p:cNvSpPr txBox="1"/>
          <p:nvPr/>
        </p:nvSpPr>
        <p:spPr>
          <a:xfrm>
            <a:off x="6547206" y="3341942"/>
            <a:ext cx="457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7</a:t>
            </a:r>
            <a:r>
              <a:rPr lang="es-MX" sz="2400" baseline="30000" dirty="0"/>
              <a:t>ma </a:t>
            </a:r>
            <a:r>
              <a:rPr lang="es-MX" sz="2400" dirty="0"/>
              <a:t>causa de muerte en EEUU</a:t>
            </a:r>
            <a:endParaRPr lang="en-US" sz="2400" dirty="0"/>
          </a:p>
        </p:txBody>
      </p:sp>
      <p:sp>
        <p:nvSpPr>
          <p:cNvPr id="52" name="TextBox 16"/>
          <p:cNvSpPr txBox="1"/>
          <p:nvPr/>
        </p:nvSpPr>
        <p:spPr>
          <a:xfrm>
            <a:off x="6547206" y="4164171"/>
            <a:ext cx="595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5</a:t>
            </a:r>
            <a:r>
              <a:rPr lang="es-MX" sz="2400" baseline="30000" dirty="0"/>
              <a:t>ta </a:t>
            </a:r>
            <a:r>
              <a:rPr lang="es-MX" sz="2400" dirty="0"/>
              <a:t>causa de muerte en América Latina</a:t>
            </a:r>
            <a:endParaRPr lang="en-US" sz="2400" dirty="0"/>
          </a:p>
        </p:txBody>
      </p:sp>
      <p:pic>
        <p:nvPicPr>
          <p:cNvPr id="53" name="Imagen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76" t="21032" r="16420"/>
          <a:stretch/>
        </p:blipFill>
        <p:spPr>
          <a:xfrm>
            <a:off x="3676927" y="3351206"/>
            <a:ext cx="4443211" cy="3232475"/>
          </a:xfrm>
          <a:prstGeom prst="rect">
            <a:avLst/>
          </a:prstGeom>
        </p:spPr>
      </p:pic>
      <p:sp>
        <p:nvSpPr>
          <p:cNvPr id="54" name="Oval 3"/>
          <p:cNvSpPr/>
          <p:nvPr/>
        </p:nvSpPr>
        <p:spPr>
          <a:xfrm>
            <a:off x="5802517" y="3812871"/>
            <a:ext cx="2511006" cy="29284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adroTexto 54"/>
          <p:cNvSpPr txBox="1"/>
          <p:nvPr/>
        </p:nvSpPr>
        <p:spPr>
          <a:xfrm>
            <a:off x="163443" y="1224825"/>
            <a:ext cx="29996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 </a:t>
            </a:r>
            <a:endParaRPr lang="es-ES" sz="2800" u="sng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2477" t="21200" r="3048" b="21352"/>
          <a:stretch/>
        </p:blipFill>
        <p:spPr>
          <a:xfrm>
            <a:off x="716280" y="1191851"/>
            <a:ext cx="11475720" cy="569617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00952" y="2234497"/>
            <a:ext cx="10158933" cy="22170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ES" sz="32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¿Cuáles son las características de los pacientes con cirrosis hepática, sus complicaciones y supervivencia?</a:t>
            </a:r>
          </a:p>
        </p:txBody>
      </p:sp>
      <p:sp>
        <p:nvSpPr>
          <p:cNvPr id="8" name="Rectángulo 7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445834"/>
            <a:ext cx="299965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 (Historia Natural)</a:t>
            </a:r>
            <a:endParaRPr lang="es-ES" sz="2800" u="sng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430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07368" y="1711272"/>
            <a:ext cx="11213592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Caracterizar a los pacientes con cirrosis hepática, sus complicaciones y supervivencia.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07368" y="1311162"/>
            <a:ext cx="384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s-ES" sz="2000" b="1" u="sng" dirty="0" smtClean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endParaRPr lang="es-ES" sz="2000" b="1" u="sng" dirty="0">
              <a:solidFill>
                <a:srgbClr val="411E1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07368" y="2507502"/>
            <a:ext cx="384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s-ES" sz="2000" b="1" u="sng" dirty="0" smtClean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es-ES" sz="2000" b="1" u="sng" dirty="0">
              <a:solidFill>
                <a:srgbClr val="411E1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07368" y="3052926"/>
            <a:ext cx="11213592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150000"/>
              </a:lnSpc>
              <a:buAutoNum type="arabicPeriod"/>
            </a:pP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Describir las variables demográficas, causas de cirrosis, forma de debut y hallazgos endoscópicos relacionados con hipertensión portal. </a:t>
            </a:r>
          </a:p>
          <a:p>
            <a:pPr marL="514350" lvl="0" indent="-514350" algn="just">
              <a:lnSpc>
                <a:spcPct val="150000"/>
              </a:lnSpc>
              <a:buAutoNum type="arabicPeriod"/>
            </a:pP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Caracterizar a los pacientes según el estadio clínico de la cirrosis y </a:t>
            </a:r>
            <a:r>
              <a:rPr lang="es-ES" sz="2000" b="1" dirty="0" err="1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Child-Pugh</a:t>
            </a: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momento del diagnóstico. </a:t>
            </a:r>
          </a:p>
          <a:p>
            <a:pPr marL="514350" lvl="0" indent="-514350" algn="just">
              <a:lnSpc>
                <a:spcPct val="150000"/>
              </a:lnSpc>
              <a:buAutoNum type="arabicPeriod"/>
            </a:pP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Identificar la frecuencia de las complicaciones.</a:t>
            </a:r>
          </a:p>
          <a:p>
            <a:pPr marL="514350" lvl="0" indent="-514350" algn="just">
              <a:lnSpc>
                <a:spcPct val="150000"/>
              </a:lnSpc>
              <a:buAutoNum type="arabicPeriod"/>
            </a:pP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Identificar la posible relación de los grupos etiológicos y las variables demográficas.</a:t>
            </a:r>
          </a:p>
          <a:p>
            <a:pPr marL="514350" lvl="0" indent="-514350" algn="just">
              <a:lnSpc>
                <a:spcPct val="150000"/>
              </a:lnSpc>
              <a:buAutoNum type="arabicPeriod"/>
            </a:pP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Estimar la supervivencia global, por el estadio clínico de la cirrosis y la escala de Child-Pugh</a:t>
            </a:r>
            <a:r>
              <a:rPr lang="es-ES" sz="2000" b="1" dirty="0" smtClean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400" b="1" dirty="0">
              <a:solidFill>
                <a:srgbClr val="411E1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redondeado 28"/>
          <p:cNvSpPr/>
          <p:nvPr/>
        </p:nvSpPr>
        <p:spPr>
          <a:xfrm>
            <a:off x="1022941" y="2958771"/>
            <a:ext cx="3718726" cy="1520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983432" y="3057388"/>
            <a:ext cx="3718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n=168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atendidos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cirrosis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hepatica.</a:t>
            </a:r>
          </a:p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n=83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incorporación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6123" y="521684"/>
            <a:ext cx="18429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</a:t>
            </a:r>
            <a:endParaRPr lang="es-ES" sz="2800" u="sng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white">
          <a:xfrm>
            <a:off x="144278" y="1087870"/>
            <a:ext cx="9115760" cy="132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s-ES" sz="2000" u="sng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 de estudio:</a:t>
            </a:r>
            <a:r>
              <a:rPr lang="es-ES" sz="2000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Descriptivo longitudinal prospectivo.</a:t>
            </a:r>
            <a:br>
              <a:rPr lang="es-ES" sz="2000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u="sng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Lugar:</a:t>
            </a:r>
            <a:r>
              <a:rPr lang="es-ES" sz="2000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Servicio de Gastroenterología del HCQ “Hermanos Ameijeiras”</a:t>
            </a:r>
            <a:br>
              <a:rPr lang="es-ES" sz="2000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u="sng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Período:</a:t>
            </a:r>
            <a:r>
              <a:rPr lang="es-ES" sz="2000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Diciembre 2017 a diciembre 2019.</a:t>
            </a:r>
            <a:endParaRPr lang="es-ES" sz="2000" u="sng" kern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8682" y="4784022"/>
            <a:ext cx="2101900" cy="460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Muestra</a:t>
            </a:r>
            <a:endParaRPr lang="es-ES" sz="2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28"/>
          <p:cNvSpPr/>
          <p:nvPr/>
        </p:nvSpPr>
        <p:spPr>
          <a:xfrm>
            <a:off x="1169652" y="5296222"/>
            <a:ext cx="3316620" cy="1444004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20"/>
          <p:cNvSpPr txBox="1"/>
          <p:nvPr/>
        </p:nvSpPr>
        <p:spPr>
          <a:xfrm>
            <a:off x="1169652" y="5398836"/>
            <a:ext cx="3316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n=52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cumplieron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</a:t>
            </a:r>
            <a:r>
              <a:rPr lang="es-MX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r>
              <a:rPr lang="es-MX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(inclusión, exclusión y salida)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18682" y="2434196"/>
            <a:ext cx="2101900" cy="460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Universo</a:t>
            </a:r>
            <a:endParaRPr lang="es-ES" sz="2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1343472" y="4581127"/>
            <a:ext cx="598283" cy="60946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091804" y="2890872"/>
            <a:ext cx="4580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Variables de interés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5091805" y="3540710"/>
            <a:ext cx="5244828" cy="163121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8288" indent="-268288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Sexo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Etiología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Forma de debut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Complicaciones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091804" y="5297935"/>
            <a:ext cx="6772375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Hallazgos </a:t>
            </a:r>
            <a:r>
              <a:rPr lang="es-ES_tradnl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endoscópicos de Hipertensión Portal</a:t>
            </a:r>
            <a:endParaRPr lang="es-ES_tradnl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Escala de </a:t>
            </a:r>
            <a:r>
              <a:rPr lang="es-ES_tradnl" sz="20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Child-Pugh-Turcotte</a:t>
            </a:r>
            <a:endParaRPr lang="es-ES_tradnl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Estadio clínico de la cirrosis (</a:t>
            </a:r>
            <a:r>
              <a:rPr lang="es-ES_tradnl" sz="20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D´Amico</a:t>
            </a:r>
            <a:r>
              <a:rPr lang="es-ES_tradnl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Estado del </a:t>
            </a:r>
            <a:r>
              <a:rPr lang="es-ES_tradnl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paciente al concluir el estudio</a:t>
            </a:r>
            <a:endParaRPr lang="es-ES_tradnl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1344" y="547688"/>
            <a:ext cx="2160240" cy="527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800" u="sng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RESULTADOS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71460" y="1150019"/>
            <a:ext cx="10720251" cy="43928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11E13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Gráfico 1. Distribución de pacientes según características demográficas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126977527"/>
              </p:ext>
            </p:extLst>
          </p:nvPr>
        </p:nvGraphicFramePr>
        <p:xfrm>
          <a:off x="593321" y="1701867"/>
          <a:ext cx="10187999" cy="492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4"/>
          <p:cNvSpPr txBox="1"/>
          <p:nvPr/>
        </p:nvSpPr>
        <p:spPr>
          <a:xfrm>
            <a:off x="9411960" y="1973987"/>
            <a:ext cx="1156000" cy="461665"/>
          </a:xfrm>
          <a:prstGeom prst="rect">
            <a:avLst/>
          </a:prstGeom>
          <a:noFill/>
          <a:ln>
            <a:solidFill>
              <a:srgbClr val="7A8C8E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n=52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6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1344" y="547688"/>
            <a:ext cx="2160240" cy="527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800" u="sng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RESULTADOS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69659879"/>
              </p:ext>
            </p:extLst>
          </p:nvPr>
        </p:nvGraphicFramePr>
        <p:xfrm>
          <a:off x="1249680" y="1492725"/>
          <a:ext cx="10102904" cy="5365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292608" y="1124744"/>
            <a:ext cx="117033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Gráfico 2. Distribución de pacientes según forma de debut y causas de cirrosis hepática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1344" y="547688"/>
            <a:ext cx="2160240" cy="527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800" u="sng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RESULTADOS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57751773"/>
              </p:ext>
            </p:extLst>
          </p:nvPr>
        </p:nvGraphicFramePr>
        <p:xfrm>
          <a:off x="1272091" y="1631577"/>
          <a:ext cx="9533965" cy="5109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292608" y="1223754"/>
            <a:ext cx="110771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11E13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Gráfico 3. Distribución de pacientes según hallazgos endoscópicos </a:t>
            </a: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11E13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11E13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hipertensión portal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1344" y="547688"/>
            <a:ext cx="2160240" cy="527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800" u="sng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RESULTADOS</a:t>
            </a:r>
          </a:p>
        </p:txBody>
      </p:sp>
      <p:graphicFrame>
        <p:nvGraphicFramePr>
          <p:cNvPr id="4" name="Gráfico 18"/>
          <p:cNvGraphicFramePr/>
          <p:nvPr>
            <p:extLst>
              <p:ext uri="{D42A27DB-BD31-4B8C-83A1-F6EECF244321}">
                <p14:modId xmlns:p14="http://schemas.microsoft.com/office/powerpoint/2010/main" val="538796125"/>
              </p:ext>
            </p:extLst>
          </p:nvPr>
        </p:nvGraphicFramePr>
        <p:xfrm>
          <a:off x="771969" y="2060848"/>
          <a:ext cx="10005568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307377" y="1268760"/>
            <a:ext cx="114756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Gráfico 4. Distribución de pacientes según estadio clínico de la cirrosis y </a:t>
            </a:r>
            <a:r>
              <a:rPr lang="es-ES" sz="2000" b="1" dirty="0" smtClean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escala pronóstica </a:t>
            </a: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000" b="1" dirty="0" smtClean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Child-Pugh.</a:t>
            </a:r>
            <a:endParaRPr lang="es-ES" sz="2000" b="1" dirty="0">
              <a:solidFill>
                <a:srgbClr val="411E1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45gl">
  <a:themeElements>
    <a:clrScheme name="sample 3">
      <a:dk1>
        <a:srgbClr val="003366"/>
      </a:dk1>
      <a:lt1>
        <a:srgbClr val="FFFFFF"/>
      </a:lt1>
      <a:dk2>
        <a:srgbClr val="99190B"/>
      </a:dk2>
      <a:lt2>
        <a:srgbClr val="DDDDDD"/>
      </a:lt2>
      <a:accent1>
        <a:srgbClr val="1F63AD"/>
      </a:accent1>
      <a:accent2>
        <a:srgbClr val="D28302"/>
      </a:accent2>
      <a:accent3>
        <a:srgbClr val="FFFFFF"/>
      </a:accent3>
      <a:accent4>
        <a:srgbClr val="002A56"/>
      </a:accent4>
      <a:accent5>
        <a:srgbClr val="ABB7D3"/>
      </a:accent5>
      <a:accent6>
        <a:srgbClr val="BE7602"/>
      </a:accent6>
      <a:hlink>
        <a:srgbClr val="3CA051"/>
      </a:hlink>
      <a:folHlink>
        <a:srgbClr val="97ADB5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40297B"/>
        </a:dk2>
        <a:lt2>
          <a:srgbClr val="DDDDDD"/>
        </a:lt2>
        <a:accent1>
          <a:srgbClr val="35978E"/>
        </a:accent1>
        <a:accent2>
          <a:srgbClr val="1E86E4"/>
        </a:accent2>
        <a:accent3>
          <a:srgbClr val="FFFFFF"/>
        </a:accent3>
        <a:accent4>
          <a:srgbClr val="000056"/>
        </a:accent4>
        <a:accent5>
          <a:srgbClr val="AEC9C6"/>
        </a:accent5>
        <a:accent6>
          <a:srgbClr val="1A79CF"/>
        </a:accent6>
        <a:hlink>
          <a:srgbClr val="9CAA32"/>
        </a:hlink>
        <a:folHlink>
          <a:srgbClr val="ACB3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0F5ABD"/>
        </a:dk2>
        <a:lt2>
          <a:srgbClr val="DDDDDD"/>
        </a:lt2>
        <a:accent1>
          <a:srgbClr val="7061C9"/>
        </a:accent1>
        <a:accent2>
          <a:srgbClr val="53BB9B"/>
        </a:accent2>
        <a:accent3>
          <a:srgbClr val="FFFFFF"/>
        </a:accent3>
        <a:accent4>
          <a:srgbClr val="000056"/>
        </a:accent4>
        <a:accent5>
          <a:srgbClr val="BBB7E1"/>
        </a:accent5>
        <a:accent6>
          <a:srgbClr val="4AA98C"/>
        </a:accent6>
        <a:hlink>
          <a:srgbClr val="57B2D7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99190B"/>
        </a:dk2>
        <a:lt2>
          <a:srgbClr val="DDDDDD"/>
        </a:lt2>
        <a:accent1>
          <a:srgbClr val="1F63AD"/>
        </a:accent1>
        <a:accent2>
          <a:srgbClr val="D28302"/>
        </a:accent2>
        <a:accent3>
          <a:srgbClr val="FFFFFF"/>
        </a:accent3>
        <a:accent4>
          <a:srgbClr val="002A56"/>
        </a:accent4>
        <a:accent5>
          <a:srgbClr val="ABB7D3"/>
        </a:accent5>
        <a:accent6>
          <a:srgbClr val="BE7602"/>
        </a:accent6>
        <a:hlink>
          <a:srgbClr val="3CA051"/>
        </a:hlink>
        <a:folHlink>
          <a:srgbClr val="97AD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Facet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Facet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Facet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Facet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cdb2004145gl</Template>
  <TotalTime>635</TotalTime>
  <Words>936</Words>
  <Application>Microsoft Office PowerPoint</Application>
  <PresentationFormat>Panorámica</PresentationFormat>
  <Paragraphs>330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Agency FB</vt:lpstr>
      <vt:lpstr>Arial</vt:lpstr>
      <vt:lpstr>Calibri</vt:lpstr>
      <vt:lpstr>Times New Roman</vt:lpstr>
      <vt:lpstr>Trebuchet MS</vt:lpstr>
      <vt:lpstr>Verdana</vt:lpstr>
      <vt:lpstr>Wingdings</vt:lpstr>
      <vt:lpstr>cdb2004145gl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</vt:vector>
  </TitlesOfParts>
  <Company>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invbio3</dc:creator>
  <cp:lastModifiedBy>Dr. Dayron</cp:lastModifiedBy>
  <cp:revision>99</cp:revision>
  <dcterms:created xsi:type="dcterms:W3CDTF">2017-10-31T16:23:37Z</dcterms:created>
  <dcterms:modified xsi:type="dcterms:W3CDTF">2020-11-12T06:48:15Z</dcterms:modified>
</cp:coreProperties>
</file>