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ls" ContentType="application/vnd.ms-exce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Lst>
  <p:sldSz cx="9144000" cy="6858000" type="screen4x3"/>
  <p:notesSz cx="7102475" cy="89916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B9BD"/>
    <a:srgbClr val="006600"/>
    <a:srgbClr val="5A9BE2"/>
  </p:clrMru>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34" autoAdjust="0"/>
    <p:restoredTop sz="86380" autoAdjust="0"/>
  </p:normalViewPr>
  <p:slideViewPr>
    <p:cSldViewPr>
      <p:cViewPr varScale="1">
        <p:scale>
          <a:sx n="63" d="100"/>
          <a:sy n="63" d="100"/>
        </p:scale>
        <p:origin x="-1584" y="-96"/>
      </p:cViewPr>
      <p:guideLst>
        <p:guide orient="horz" pos="2160"/>
        <p:guide pos="2880"/>
      </p:guideLst>
    </p:cSldViewPr>
  </p:slideViewPr>
  <p:notesTextViewPr>
    <p:cViewPr>
      <p:scale>
        <a:sx n="100" d="100"/>
        <a:sy n="100" d="100"/>
      </p:scale>
      <p:origin x="0" y="0"/>
    </p:cViewPr>
  </p:notesTextViewPr>
  <p:notesViewPr>
    <p:cSldViewPr>
      <p:cViewPr varScale="1">
        <p:scale>
          <a:sx n="57" d="100"/>
          <a:sy n="57" d="100"/>
        </p:scale>
        <p:origin x="-2802" y="-96"/>
      </p:cViewPr>
      <p:guideLst>
        <p:guide orient="horz" pos="2832"/>
        <p:guide pos="2237"/>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image" Target="../media/image4.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png"/></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png"/></Relationships>
</file>

<file path=ppt/drawings/_rels/vmlDrawing5.vml.rels><?xml version="1.0" encoding="UTF-8" standalone="yes"?>
<Relationships xmlns="http://schemas.openxmlformats.org/package/2006/relationships"><Relationship Id="rId1" Type="http://schemas.openxmlformats.org/officeDocument/2006/relationships/image" Target="../media/image9.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5234" name="Rectangle 2"/>
          <p:cNvSpPr>
            <a:spLocks noGrp="1" noChangeArrowheads="1"/>
          </p:cNvSpPr>
          <p:nvPr>
            <p:ph type="hdr" sz="quarter"/>
          </p:nvPr>
        </p:nvSpPr>
        <p:spPr bwMode="auto">
          <a:xfrm>
            <a:off x="0" y="0"/>
            <a:ext cx="3078163" cy="4492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95235" name="Rectangle 3"/>
          <p:cNvSpPr>
            <a:spLocks noGrp="1" noChangeArrowheads="1"/>
          </p:cNvSpPr>
          <p:nvPr>
            <p:ph type="dt" sz="quarter" idx="1"/>
          </p:nvPr>
        </p:nvSpPr>
        <p:spPr bwMode="auto">
          <a:xfrm>
            <a:off x="4022725" y="0"/>
            <a:ext cx="3078163" cy="4492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95236" name="Rectangle 4"/>
          <p:cNvSpPr>
            <a:spLocks noGrp="1" noChangeArrowheads="1"/>
          </p:cNvSpPr>
          <p:nvPr>
            <p:ph type="ftr" sz="quarter" idx="2"/>
          </p:nvPr>
        </p:nvSpPr>
        <p:spPr bwMode="auto">
          <a:xfrm>
            <a:off x="0" y="8540750"/>
            <a:ext cx="3078163" cy="4492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95237" name="Rectangle 5"/>
          <p:cNvSpPr>
            <a:spLocks noGrp="1" noChangeArrowheads="1"/>
          </p:cNvSpPr>
          <p:nvPr>
            <p:ph type="sldNum" sz="quarter" idx="3"/>
          </p:nvPr>
        </p:nvSpPr>
        <p:spPr bwMode="auto">
          <a:xfrm>
            <a:off x="4022725" y="8540750"/>
            <a:ext cx="3078163" cy="4492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2EDDB0EE-3870-45E0-8577-B1B1A6867045}" type="slidenum">
              <a:rPr lang="en-US" altLang="es-ES"/>
              <a:pPr>
                <a:defRPr/>
              </a:pPr>
              <a:t>‹Nº›</a:t>
            </a:fld>
            <a:endParaRPr lang="en-US" altLang="es-E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78163" cy="450850"/>
          </a:xfrm>
          <a:prstGeom prst="rect">
            <a:avLst/>
          </a:prstGeom>
        </p:spPr>
        <p:txBody>
          <a:bodyPr vert="horz" lIns="91440" tIns="45720" rIns="91440" bIns="45720" rtlCol="0"/>
          <a:lstStyle>
            <a:lvl1pPr algn="l">
              <a:defRPr sz="1200">
                <a:latin typeface="Arial" panose="020B0604020202020204" pitchFamily="34" charset="0"/>
              </a:defRPr>
            </a:lvl1pPr>
          </a:lstStyle>
          <a:p>
            <a:pPr>
              <a:defRPr/>
            </a:pPr>
            <a:endParaRPr lang="es-ES"/>
          </a:p>
        </p:txBody>
      </p:sp>
      <p:sp>
        <p:nvSpPr>
          <p:cNvPr id="3" name="Marcador de fecha 2"/>
          <p:cNvSpPr>
            <a:spLocks noGrp="1"/>
          </p:cNvSpPr>
          <p:nvPr>
            <p:ph type="dt" idx="1"/>
          </p:nvPr>
        </p:nvSpPr>
        <p:spPr>
          <a:xfrm>
            <a:off x="4022725" y="0"/>
            <a:ext cx="3078163" cy="450850"/>
          </a:xfrm>
          <a:prstGeom prst="rect">
            <a:avLst/>
          </a:prstGeom>
        </p:spPr>
        <p:txBody>
          <a:bodyPr vert="horz" lIns="91440" tIns="45720" rIns="91440" bIns="45720" rtlCol="0"/>
          <a:lstStyle>
            <a:lvl1pPr algn="r">
              <a:defRPr sz="1200">
                <a:latin typeface="Arial" panose="020B0604020202020204" pitchFamily="34" charset="0"/>
              </a:defRPr>
            </a:lvl1pPr>
          </a:lstStyle>
          <a:p>
            <a:pPr>
              <a:defRPr/>
            </a:pPr>
            <a:fld id="{F4F949C5-E6CF-4E73-8E91-23989D34363D}" type="datetimeFigureOut">
              <a:rPr lang="es-ES"/>
              <a:pPr>
                <a:defRPr/>
              </a:pPr>
              <a:t>25/10/2020</a:t>
            </a:fld>
            <a:endParaRPr lang="es-ES"/>
          </a:p>
        </p:txBody>
      </p:sp>
      <p:sp>
        <p:nvSpPr>
          <p:cNvPr id="4" name="Marcador de imagen de diapositiva 3"/>
          <p:cNvSpPr>
            <a:spLocks noGrp="1" noRot="1" noChangeAspect="1"/>
          </p:cNvSpPr>
          <p:nvPr>
            <p:ph type="sldImg" idx="2"/>
          </p:nvPr>
        </p:nvSpPr>
        <p:spPr>
          <a:xfrm>
            <a:off x="1527175" y="1123950"/>
            <a:ext cx="4048125" cy="3035300"/>
          </a:xfrm>
          <a:prstGeom prst="rect">
            <a:avLst/>
          </a:prstGeom>
          <a:noFill/>
          <a:ln w="12700">
            <a:solidFill>
              <a:prstClr val="black"/>
            </a:solidFill>
          </a:ln>
        </p:spPr>
        <p:txBody>
          <a:bodyPr vert="horz" lIns="91440" tIns="45720" rIns="91440" bIns="45720" rtlCol="0" anchor="ctr"/>
          <a:lstStyle/>
          <a:p>
            <a:pPr lvl="0"/>
            <a:endParaRPr lang="es-ES" noProof="0" smtClean="0"/>
          </a:p>
        </p:txBody>
      </p:sp>
      <p:sp>
        <p:nvSpPr>
          <p:cNvPr id="5" name="Marcador de notas 4"/>
          <p:cNvSpPr>
            <a:spLocks noGrp="1"/>
          </p:cNvSpPr>
          <p:nvPr>
            <p:ph type="body" sz="quarter" idx="3"/>
          </p:nvPr>
        </p:nvSpPr>
        <p:spPr>
          <a:xfrm>
            <a:off x="709613" y="4327525"/>
            <a:ext cx="5683250" cy="3540125"/>
          </a:xfrm>
          <a:prstGeom prst="rect">
            <a:avLst/>
          </a:prstGeom>
        </p:spPr>
        <p:txBody>
          <a:bodyPr vert="horz" lIns="91440" tIns="45720" rIns="91440" bIns="45720" rtlCol="0"/>
          <a:lstStyle/>
          <a:p>
            <a:pPr lvl="0"/>
            <a:r>
              <a:rPr lang="es-ES" noProof="0" smtClean="0"/>
              <a:t>Editar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p>
        </p:txBody>
      </p:sp>
      <p:sp>
        <p:nvSpPr>
          <p:cNvPr id="6" name="Marcador de pie de página 5"/>
          <p:cNvSpPr>
            <a:spLocks noGrp="1"/>
          </p:cNvSpPr>
          <p:nvPr>
            <p:ph type="ftr" sz="quarter" idx="4"/>
          </p:nvPr>
        </p:nvSpPr>
        <p:spPr>
          <a:xfrm>
            <a:off x="0" y="8540750"/>
            <a:ext cx="3078163" cy="450850"/>
          </a:xfrm>
          <a:prstGeom prst="rect">
            <a:avLst/>
          </a:prstGeom>
        </p:spPr>
        <p:txBody>
          <a:bodyPr vert="horz" lIns="91440" tIns="45720" rIns="91440" bIns="45720" rtlCol="0" anchor="b"/>
          <a:lstStyle>
            <a:lvl1pPr algn="l">
              <a:defRPr sz="1200">
                <a:latin typeface="Arial" panose="020B0604020202020204" pitchFamily="34" charset="0"/>
              </a:defRPr>
            </a:lvl1pPr>
          </a:lstStyle>
          <a:p>
            <a:pPr>
              <a:defRPr/>
            </a:pPr>
            <a:endParaRPr lang="es-ES"/>
          </a:p>
        </p:txBody>
      </p:sp>
      <p:sp>
        <p:nvSpPr>
          <p:cNvPr id="7" name="Marcador de número de diapositiva 6"/>
          <p:cNvSpPr>
            <a:spLocks noGrp="1"/>
          </p:cNvSpPr>
          <p:nvPr>
            <p:ph type="sldNum" sz="quarter" idx="5"/>
          </p:nvPr>
        </p:nvSpPr>
        <p:spPr>
          <a:xfrm>
            <a:off x="4022725" y="8540750"/>
            <a:ext cx="3078163" cy="45085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7C5CF94B-B482-4328-A295-F41B1D547DB2}" type="slidenum">
              <a:rPr lang="es-ES"/>
              <a:pPr>
                <a:defRPr/>
              </a:pPr>
              <a:t>‹Nº›</a:t>
            </a:fld>
            <a:endParaRPr lang="es-E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fontScale="92500" lnSpcReduction="20000"/>
          </a:bodyPr>
          <a:lstStyle/>
          <a:p>
            <a:pPr>
              <a:spcBef>
                <a:spcPct val="0"/>
              </a:spcBef>
            </a:pPr>
            <a:r>
              <a:rPr lang="es-CO" dirty="0" smtClean="0"/>
              <a:t>La </a:t>
            </a:r>
            <a:r>
              <a:rPr lang="es-CO" dirty="0" err="1" smtClean="0"/>
              <a:t>insulinorresistencia</a:t>
            </a:r>
            <a:r>
              <a:rPr lang="es-CO" dirty="0" smtClean="0"/>
              <a:t> (IR), se define como la disminución a nivel celular de la acción de la  </a:t>
            </a:r>
            <a:r>
              <a:rPr lang="es-CO" dirty="0" err="1" smtClean="0"/>
              <a:t>la</a:t>
            </a:r>
            <a:r>
              <a:rPr lang="es-CO" dirty="0" smtClean="0"/>
              <a:t> insulina, que es compensada por el aumento de su producción pancreático llevando a una </a:t>
            </a:r>
            <a:r>
              <a:rPr lang="es-CO" dirty="0" err="1" smtClean="0"/>
              <a:t>hiperinsulinemia</a:t>
            </a:r>
            <a:r>
              <a:rPr lang="es-CO" dirty="0" smtClean="0"/>
              <a:t> compensatoria</a:t>
            </a:r>
          </a:p>
          <a:p>
            <a:pPr>
              <a:spcBef>
                <a:spcPct val="0"/>
              </a:spcBef>
            </a:pPr>
            <a:r>
              <a:rPr lang="es-CO" dirty="0" smtClean="0"/>
              <a:t>Finalmente traduce una incapacidad de la hormona insulina, para realizar sus acciones fisiológicas a concentraciones normales en los órganos diana; hígado, tejido adiposo, músculo esquelético y el endotelio vascular</a:t>
            </a:r>
          </a:p>
          <a:p>
            <a:pPr>
              <a:spcBef>
                <a:spcPct val="0"/>
              </a:spcBef>
            </a:pPr>
            <a:endParaRPr lang="es-CO" dirty="0" smtClean="0"/>
          </a:p>
          <a:p>
            <a:pPr>
              <a:spcBef>
                <a:spcPct val="0"/>
              </a:spcBef>
            </a:pPr>
            <a:r>
              <a:rPr lang="es-CO" dirty="0" smtClean="0"/>
              <a:t>El estado de IR puede ser fisiológica (embarazo, pubertad, adulto mayor) o patológica. En este último caso las causas pueden ser múltiples, incluyendo genéticas, ambientales y secundarias a fármacos o algunas patologías</a:t>
            </a:r>
          </a:p>
          <a:p>
            <a:pPr>
              <a:spcBef>
                <a:spcPct val="0"/>
              </a:spcBef>
            </a:pPr>
            <a:endParaRPr lang="es-CO" dirty="0" smtClean="0"/>
          </a:p>
          <a:p>
            <a:pPr>
              <a:spcBef>
                <a:spcPct val="0"/>
              </a:spcBef>
            </a:pPr>
            <a:r>
              <a:rPr lang="es-CO" dirty="0" smtClean="0"/>
              <a:t>La obesidad (se produce por un </a:t>
            </a:r>
            <a:r>
              <a:rPr lang="es-CO" dirty="0" err="1" smtClean="0"/>
              <a:t>acúmulo</a:t>
            </a:r>
            <a:r>
              <a:rPr lang="es-CO" dirty="0" smtClean="0"/>
              <a:t> o exceso de tejido graso en el organismo, resultado de genéticas, factores ambientales, sedentarismo, alimentación incorrecta, factores psicológicos y determinantes sociales), especialmente de predominio abdominal. Tiene una asociación con la IR, factor de riesgo y marcador de daño vascular independiente, y es una de las principales causas de </a:t>
            </a:r>
            <a:r>
              <a:rPr lang="es-CO" dirty="0" err="1" smtClean="0"/>
              <a:t>ECV</a:t>
            </a:r>
            <a:r>
              <a:rPr lang="es-CO" dirty="0" smtClean="0"/>
              <a:t> y muerte en todo el mundo  que junto con El sobrepeso y la constituyen uno de los retos más difíciles en salud pública mundial</a:t>
            </a:r>
          </a:p>
          <a:p>
            <a:pPr>
              <a:spcBef>
                <a:spcPct val="0"/>
              </a:spcBef>
            </a:pPr>
            <a:r>
              <a:rPr lang="es-CO" dirty="0" smtClean="0"/>
              <a:t> En donde existe un estado inflamatorio crónico con aumento en la producción de </a:t>
            </a:r>
            <a:r>
              <a:rPr lang="es-CO" dirty="0" err="1" smtClean="0"/>
              <a:t>citoquinas</a:t>
            </a:r>
            <a:r>
              <a:rPr lang="es-CO" dirty="0" smtClean="0"/>
              <a:t> inflamatorias por parte del </a:t>
            </a:r>
            <a:r>
              <a:rPr lang="es-CO" dirty="0" err="1" smtClean="0"/>
              <a:t>adipocito</a:t>
            </a:r>
            <a:r>
              <a:rPr lang="es-CO" dirty="0" smtClean="0"/>
              <a:t> visceral( incremento en la expresión del factor de necrosis tumoral alfa [</a:t>
            </a:r>
            <a:r>
              <a:rPr lang="es-CO" dirty="0" err="1" smtClean="0"/>
              <a:t>TNF</a:t>
            </a:r>
            <a:r>
              <a:rPr lang="es-CO" dirty="0" smtClean="0"/>
              <a:t>- α] y de otras </a:t>
            </a:r>
            <a:r>
              <a:rPr lang="es-CO" dirty="0" err="1" smtClean="0"/>
              <a:t>citocinas</a:t>
            </a:r>
            <a:r>
              <a:rPr lang="es-CO" dirty="0" smtClean="0"/>
              <a:t>, como la </a:t>
            </a:r>
            <a:r>
              <a:rPr lang="es-CO" dirty="0" err="1" smtClean="0"/>
              <a:t>interleuquina</a:t>
            </a:r>
            <a:r>
              <a:rPr lang="es-CO" dirty="0" smtClean="0"/>
              <a:t> 6, el activador del </a:t>
            </a:r>
            <a:r>
              <a:rPr lang="es-CO" dirty="0" err="1" smtClean="0"/>
              <a:t>plasminógeno</a:t>
            </a:r>
            <a:r>
              <a:rPr lang="es-CO" dirty="0" smtClean="0"/>
              <a:t> 1, la </a:t>
            </a:r>
            <a:r>
              <a:rPr lang="es-CO" dirty="0" err="1" smtClean="0"/>
              <a:t>resistina</a:t>
            </a:r>
            <a:r>
              <a:rPr lang="es-CO" dirty="0" smtClean="0"/>
              <a:t>, y el </a:t>
            </a:r>
            <a:r>
              <a:rPr lang="es-CO" dirty="0" err="1" smtClean="0"/>
              <a:t>angiotensinógeno</a:t>
            </a:r>
            <a:r>
              <a:rPr lang="es-CO" dirty="0" smtClean="0"/>
              <a:t>),  de los niveles de proteína C reactiva, y una disminución de la </a:t>
            </a:r>
            <a:r>
              <a:rPr lang="es-CO" dirty="0" err="1" smtClean="0"/>
              <a:t>adiponectina</a:t>
            </a:r>
            <a:r>
              <a:rPr lang="es-CO" dirty="0" smtClean="0"/>
              <a:t>, la que tiene un rol </a:t>
            </a:r>
            <a:r>
              <a:rPr lang="es-CO" dirty="0" err="1" smtClean="0"/>
              <a:t>insulinosensibilizante</a:t>
            </a:r>
            <a:r>
              <a:rPr lang="es-CO" dirty="0" smtClean="0"/>
              <a:t>, de etiopatogenia multifactorial y </a:t>
            </a:r>
            <a:r>
              <a:rPr lang="es-CO" dirty="0" err="1" smtClean="0"/>
              <a:t>poligénica</a:t>
            </a:r>
            <a:r>
              <a:rPr lang="es-CO" dirty="0" smtClean="0"/>
              <a:t>, </a:t>
            </a:r>
            <a:r>
              <a:rPr lang="es-CO" baseline="30000" dirty="0" smtClean="0"/>
              <a:t>10-14</a:t>
            </a:r>
            <a:r>
              <a:rPr lang="es-CO" dirty="0" smtClean="0"/>
              <a:t> de evolución continua y progresiva</a:t>
            </a:r>
            <a:endParaRPr lang="es-ES" dirty="0"/>
          </a:p>
        </p:txBody>
      </p:sp>
      <p:sp>
        <p:nvSpPr>
          <p:cNvPr id="4" name="3 Marcador de número de diapositiva"/>
          <p:cNvSpPr>
            <a:spLocks noGrp="1"/>
          </p:cNvSpPr>
          <p:nvPr>
            <p:ph type="sldNum" sz="quarter" idx="10"/>
          </p:nvPr>
        </p:nvSpPr>
        <p:spPr/>
        <p:txBody>
          <a:bodyPr/>
          <a:lstStyle/>
          <a:p>
            <a:pPr>
              <a:defRPr/>
            </a:pPr>
            <a:fld id="{7C5CF94B-B482-4328-A295-F41B1D547DB2}" type="slidenum">
              <a:rPr lang="es-ES" smtClean="0"/>
              <a:pPr>
                <a:defRPr/>
              </a:pPr>
              <a:t>3</a:t>
            </a:fld>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lnSpcReduction="10000"/>
          </a:bodyPr>
          <a:lstStyle/>
          <a:p>
            <a:pPr>
              <a:spcBef>
                <a:spcPct val="0"/>
              </a:spcBef>
            </a:pPr>
            <a:r>
              <a:rPr lang="es-CO" dirty="0" smtClean="0"/>
              <a:t>Conlleva a una </a:t>
            </a:r>
            <a:r>
              <a:rPr lang="es-CO" dirty="0" err="1" smtClean="0"/>
              <a:t>hiperinsulinemia</a:t>
            </a:r>
            <a:r>
              <a:rPr lang="es-CO" dirty="0" smtClean="0"/>
              <a:t> compensatoria, inflamación crónica,</a:t>
            </a:r>
          </a:p>
          <a:p>
            <a:pPr>
              <a:spcBef>
                <a:spcPct val="0"/>
              </a:spcBef>
            </a:pPr>
            <a:r>
              <a:rPr lang="es-CO" dirty="0" smtClean="0"/>
              <a:t> disfunción endotelial mantenida, que se asocia a condiciones clínicas relacionadas, clúster de factores que ha sido denominado por diversos investigadores en la literatura médica como síndrome X </a:t>
            </a:r>
            <a:r>
              <a:rPr lang="es-CO" baseline="30000" dirty="0" smtClean="0"/>
              <a:t>1-3</a:t>
            </a:r>
            <a:r>
              <a:rPr lang="es-CO" dirty="0" smtClean="0"/>
              <a:t>, síndrome metabólico (SM), síndrome de </a:t>
            </a:r>
            <a:r>
              <a:rPr lang="es-CO" dirty="0" err="1" smtClean="0"/>
              <a:t>insulinorresistencia</a:t>
            </a:r>
            <a:r>
              <a:rPr lang="es-CO" dirty="0" smtClean="0"/>
              <a:t> (SIR),</a:t>
            </a:r>
            <a:r>
              <a:rPr lang="es-CO" baseline="30000" dirty="0" smtClean="0"/>
              <a:t> 10-14</a:t>
            </a:r>
            <a:r>
              <a:rPr lang="es-CO" dirty="0" smtClean="0"/>
              <a:t> los mismos son: hipertensión arterial (</a:t>
            </a:r>
            <a:r>
              <a:rPr lang="es-CO" dirty="0" err="1" smtClean="0"/>
              <a:t>HTA</a:t>
            </a:r>
            <a:r>
              <a:rPr lang="es-CO" dirty="0" smtClean="0"/>
              <a:t>),</a:t>
            </a:r>
            <a:r>
              <a:rPr lang="es-CO" baseline="30000" dirty="0" smtClean="0"/>
              <a:t>15-17</a:t>
            </a:r>
            <a:r>
              <a:rPr lang="es-CO" dirty="0" smtClean="0"/>
              <a:t> anormalidades en el metabolismo de la glucosa como </a:t>
            </a:r>
            <a:r>
              <a:rPr lang="es-CO" dirty="0" err="1" smtClean="0"/>
              <a:t>prediabetes</a:t>
            </a:r>
            <a:r>
              <a:rPr lang="es-CO" dirty="0" smtClean="0"/>
              <a:t>  y diabetes </a:t>
            </a:r>
            <a:r>
              <a:rPr lang="es-CO" dirty="0" err="1" smtClean="0"/>
              <a:t>mellitus</a:t>
            </a:r>
            <a:r>
              <a:rPr lang="es-CO" dirty="0" smtClean="0"/>
              <a:t> tipo 2 (DM2), </a:t>
            </a:r>
            <a:r>
              <a:rPr lang="es-CO" baseline="30000" dirty="0" smtClean="0"/>
              <a:t>18-21</a:t>
            </a:r>
            <a:r>
              <a:rPr lang="es-CO" dirty="0" smtClean="0"/>
              <a:t> </a:t>
            </a:r>
            <a:r>
              <a:rPr lang="es-CO" dirty="0" err="1" smtClean="0"/>
              <a:t>dislipoproteinemia</a:t>
            </a:r>
            <a:r>
              <a:rPr lang="es-CO" dirty="0" smtClean="0"/>
              <a:t> </a:t>
            </a:r>
            <a:r>
              <a:rPr lang="es-CO" dirty="0" err="1" smtClean="0"/>
              <a:t>aterogénica</a:t>
            </a:r>
            <a:r>
              <a:rPr lang="es-CO" dirty="0" smtClean="0"/>
              <a:t> (DA), </a:t>
            </a:r>
            <a:r>
              <a:rPr lang="es-CO" baseline="30000" dirty="0" smtClean="0"/>
              <a:t>22-27</a:t>
            </a:r>
            <a:r>
              <a:rPr lang="es-CO" dirty="0" smtClean="0"/>
              <a:t> caracterizada por aumento de los niveles plasmáticos de triglicéridos (</a:t>
            </a:r>
            <a:r>
              <a:rPr lang="es-CO" dirty="0" err="1" smtClean="0"/>
              <a:t>Tg</a:t>
            </a:r>
            <a:r>
              <a:rPr lang="es-CO" dirty="0" smtClean="0"/>
              <a:t>) y disminución de los niveles plasmáticos de lipoproteínas de alta densidad (</a:t>
            </a:r>
            <a:r>
              <a:rPr lang="es-CO" dirty="0" err="1" smtClean="0"/>
              <a:t>HDL</a:t>
            </a:r>
            <a:r>
              <a:rPr lang="es-CO" dirty="0" smtClean="0"/>
              <a:t>-c) y aumento de las partículas </a:t>
            </a:r>
            <a:r>
              <a:rPr lang="es-CO" dirty="0" err="1" smtClean="0"/>
              <a:t>LDL</a:t>
            </a:r>
            <a:r>
              <a:rPr lang="es-CO" dirty="0" smtClean="0"/>
              <a:t>-c pequeñas y densas, </a:t>
            </a:r>
            <a:r>
              <a:rPr lang="es-CO" baseline="30000" dirty="0" smtClean="0"/>
              <a:t>22-27</a:t>
            </a:r>
            <a:r>
              <a:rPr lang="es-CO" dirty="0" smtClean="0"/>
              <a:t> aumento del peso corporal e índices antropométricos que conlleva a un sobrepeso y obesidad; </a:t>
            </a:r>
            <a:r>
              <a:rPr lang="es-CO" baseline="30000" dirty="0" smtClean="0"/>
              <a:t>28</a:t>
            </a:r>
            <a:r>
              <a:rPr lang="es-CO" dirty="0" smtClean="0"/>
              <a:t> sobre todo a nivel visceral, </a:t>
            </a:r>
            <a:r>
              <a:rPr lang="es-CO" baseline="30000" dirty="0" smtClean="0"/>
              <a:t>28 </a:t>
            </a:r>
            <a:r>
              <a:rPr lang="es-CO" dirty="0" smtClean="0"/>
              <a:t>hígado graso no alcohólico (</a:t>
            </a:r>
            <a:r>
              <a:rPr lang="es-CO" dirty="0" err="1" smtClean="0"/>
              <a:t>HGNA</a:t>
            </a:r>
            <a:r>
              <a:rPr lang="es-CO" dirty="0" smtClean="0"/>
              <a:t>), </a:t>
            </a:r>
            <a:r>
              <a:rPr lang="es-CO" baseline="30000" dirty="0" smtClean="0"/>
              <a:t>29,30</a:t>
            </a:r>
            <a:r>
              <a:rPr lang="es-CO" dirty="0" smtClean="0"/>
              <a:t> síndrome de ovarios </a:t>
            </a:r>
            <a:r>
              <a:rPr lang="es-CO" dirty="0" err="1" smtClean="0"/>
              <a:t>poliquísticos</a:t>
            </a:r>
            <a:r>
              <a:rPr lang="es-CO" dirty="0" smtClean="0"/>
              <a:t> en las mujeres </a:t>
            </a:r>
            <a:r>
              <a:rPr lang="es-CO" dirty="0" err="1" smtClean="0"/>
              <a:t>premenárquicas</a:t>
            </a:r>
            <a:r>
              <a:rPr lang="es-CO" dirty="0" smtClean="0"/>
              <a:t> (</a:t>
            </a:r>
            <a:r>
              <a:rPr lang="es-CO" dirty="0" err="1" smtClean="0"/>
              <a:t>SOP</a:t>
            </a:r>
            <a:r>
              <a:rPr lang="es-CO" dirty="0" smtClean="0"/>
              <a:t>) </a:t>
            </a:r>
            <a:r>
              <a:rPr lang="es-CO" baseline="30000" dirty="0" smtClean="0"/>
              <a:t>31,32</a:t>
            </a:r>
            <a:r>
              <a:rPr lang="es-CO" dirty="0" smtClean="0"/>
              <a:t> (hasta un 75 % de las mujeres con </a:t>
            </a:r>
            <a:r>
              <a:rPr lang="es-CO" dirty="0" err="1" smtClean="0"/>
              <a:t>SOP</a:t>
            </a:r>
            <a:r>
              <a:rPr lang="es-CO" dirty="0" smtClean="0"/>
              <a:t>, tienen IR),</a:t>
            </a:r>
            <a:r>
              <a:rPr lang="es-CO" baseline="30000" dirty="0" smtClean="0"/>
              <a:t> 31,32</a:t>
            </a:r>
            <a:r>
              <a:rPr lang="es-CO" dirty="0" smtClean="0"/>
              <a:t>   </a:t>
            </a:r>
            <a:r>
              <a:rPr lang="es-CO" dirty="0" err="1" smtClean="0"/>
              <a:t>hiperfibrinogenemia</a:t>
            </a:r>
            <a:r>
              <a:rPr lang="es-CO" dirty="0" smtClean="0"/>
              <a:t> </a:t>
            </a:r>
            <a:r>
              <a:rPr lang="es-CO" baseline="30000" dirty="0" smtClean="0"/>
              <a:t>1-3,10-12</a:t>
            </a:r>
            <a:r>
              <a:rPr lang="es-CO" dirty="0" smtClean="0"/>
              <a:t>, aumento del activador del </a:t>
            </a:r>
            <a:r>
              <a:rPr lang="es-CO" dirty="0" err="1" smtClean="0"/>
              <a:t>plasminógeno</a:t>
            </a:r>
            <a:r>
              <a:rPr lang="es-CO" dirty="0" smtClean="0"/>
              <a:t>, hiperuricemia, </a:t>
            </a:r>
            <a:r>
              <a:rPr lang="es-CO" baseline="30000" dirty="0" smtClean="0"/>
              <a:t>33,34</a:t>
            </a:r>
            <a:r>
              <a:rPr lang="es-CO" dirty="0" smtClean="0"/>
              <a:t> </a:t>
            </a:r>
            <a:r>
              <a:rPr lang="es-CO" dirty="0" err="1" smtClean="0"/>
              <a:t>hiperhomocisteinemia</a:t>
            </a:r>
            <a:r>
              <a:rPr lang="es-CO" dirty="0" smtClean="0"/>
              <a:t>, disminución de un aminoácido que se produce en el tejido adiposo, la </a:t>
            </a:r>
            <a:r>
              <a:rPr lang="es-CO" dirty="0" err="1" smtClean="0"/>
              <a:t>adiponectina</a:t>
            </a:r>
            <a:r>
              <a:rPr lang="es-CO" dirty="0" smtClean="0"/>
              <a:t>, entre otros, que confiere al paciente que presenta SM, un elevado riesgo metabólico para desarrollar </a:t>
            </a:r>
            <a:r>
              <a:rPr lang="es-CO" dirty="0" err="1" smtClean="0"/>
              <a:t>prediabetes</a:t>
            </a:r>
            <a:r>
              <a:rPr lang="es-CO" dirty="0" smtClean="0"/>
              <a:t> y DM2,</a:t>
            </a:r>
            <a:r>
              <a:rPr lang="es-CO" baseline="30000" dirty="0" smtClean="0"/>
              <a:t> 1-3,10-12,18-21</a:t>
            </a:r>
            <a:r>
              <a:rPr lang="es-CO" dirty="0" smtClean="0"/>
              <a:t>, y aterosclerosis desarrollando enfermedades cardiovasculares (</a:t>
            </a:r>
            <a:r>
              <a:rPr lang="es-CO" dirty="0" err="1" smtClean="0"/>
              <a:t>ECV</a:t>
            </a:r>
            <a:r>
              <a:rPr lang="es-CO" dirty="0" smtClean="0"/>
              <a:t>), con una morbilidad y mortalidad cardiovascular mayor a los sujetos que no presenten este SM.</a:t>
            </a:r>
            <a:endParaRPr lang="es-ES" dirty="0"/>
          </a:p>
        </p:txBody>
      </p:sp>
      <p:sp>
        <p:nvSpPr>
          <p:cNvPr id="4" name="3 Marcador de número de diapositiva"/>
          <p:cNvSpPr>
            <a:spLocks noGrp="1"/>
          </p:cNvSpPr>
          <p:nvPr>
            <p:ph type="sldNum" sz="quarter" idx="10"/>
          </p:nvPr>
        </p:nvSpPr>
        <p:spPr/>
        <p:txBody>
          <a:bodyPr/>
          <a:lstStyle/>
          <a:p>
            <a:pPr>
              <a:defRPr/>
            </a:pPr>
            <a:fld id="{7C5CF94B-B482-4328-A295-F41B1D547DB2}" type="slidenum">
              <a:rPr lang="es-ES" smtClean="0"/>
              <a:pPr>
                <a:defRPr/>
              </a:pPr>
              <a:t>4</a:t>
            </a:fld>
            <a:endParaRPr lang="es-E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a:spcBef>
                <a:spcPct val="0"/>
              </a:spcBef>
            </a:pPr>
            <a:r>
              <a:rPr lang="es-CO" dirty="0" smtClean="0"/>
              <a:t>Edad Promedio: 48. 5 años en hombres y 49. 5 años en mujeres</a:t>
            </a:r>
            <a:endParaRPr lang="es-CO" dirty="0" smtClean="0"/>
          </a:p>
        </p:txBody>
      </p:sp>
      <p:sp>
        <p:nvSpPr>
          <p:cNvPr id="4" name="3 Marcador de número de diapositiva"/>
          <p:cNvSpPr>
            <a:spLocks noGrp="1"/>
          </p:cNvSpPr>
          <p:nvPr>
            <p:ph type="sldNum" sz="quarter" idx="10"/>
          </p:nvPr>
        </p:nvSpPr>
        <p:spPr/>
        <p:txBody>
          <a:bodyPr/>
          <a:lstStyle/>
          <a:p>
            <a:pPr>
              <a:defRPr/>
            </a:pPr>
            <a:fld id="{7C5CF94B-B482-4328-A295-F41B1D547DB2}" type="slidenum">
              <a:rPr lang="es-ES" smtClean="0"/>
              <a:pPr>
                <a:defRPr/>
              </a:pPr>
              <a:t>15</a:t>
            </a:fld>
            <a:endParaRPr lang="es-E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a:spcBef>
                <a:spcPct val="0"/>
              </a:spcBef>
            </a:pPr>
            <a:r>
              <a:rPr lang="es-CO" dirty="0" smtClean="0"/>
              <a:t>Referente a la distribución de pacientes según aspectos clínicos/metabólicos (Tabla 3), se constató la </a:t>
            </a:r>
            <a:r>
              <a:rPr lang="es-CO" dirty="0" err="1" smtClean="0"/>
              <a:t>HTA</a:t>
            </a:r>
            <a:r>
              <a:rPr lang="es-CO" dirty="0" smtClean="0"/>
              <a:t> en 39,9 % de los individuos, así como la </a:t>
            </a:r>
            <a:r>
              <a:rPr lang="es-CO" dirty="0" err="1" smtClean="0"/>
              <a:t>prediabetes</a:t>
            </a:r>
            <a:r>
              <a:rPr lang="es-CO" dirty="0" smtClean="0"/>
              <a:t> en 22, 2%, la </a:t>
            </a:r>
            <a:r>
              <a:rPr lang="es-CO" dirty="0" err="1" smtClean="0"/>
              <a:t>dislipidemia</a:t>
            </a:r>
            <a:r>
              <a:rPr lang="es-CO" dirty="0" smtClean="0"/>
              <a:t> </a:t>
            </a:r>
            <a:r>
              <a:rPr lang="es-CO" dirty="0" err="1" smtClean="0"/>
              <a:t>aterogénica</a:t>
            </a:r>
            <a:r>
              <a:rPr lang="es-CO" dirty="0" smtClean="0"/>
              <a:t> en 32,3 % y, dentro de la evaluación nutricional, prevalecieron los pacientes con sobrepeso (38,1 %).</a:t>
            </a:r>
          </a:p>
          <a:p>
            <a:pPr>
              <a:spcBef>
                <a:spcPct val="0"/>
              </a:spcBef>
            </a:pPr>
            <a:endParaRPr lang="es-CO" dirty="0" smtClean="0"/>
          </a:p>
          <a:p>
            <a:endParaRPr lang="es-ES" dirty="0"/>
          </a:p>
        </p:txBody>
      </p:sp>
      <p:sp>
        <p:nvSpPr>
          <p:cNvPr id="4" name="3 Marcador de número de diapositiva"/>
          <p:cNvSpPr>
            <a:spLocks noGrp="1"/>
          </p:cNvSpPr>
          <p:nvPr>
            <p:ph type="sldNum" sz="quarter" idx="10"/>
          </p:nvPr>
        </p:nvSpPr>
        <p:spPr/>
        <p:txBody>
          <a:bodyPr/>
          <a:lstStyle/>
          <a:p>
            <a:pPr>
              <a:defRPr/>
            </a:pPr>
            <a:fld id="{7C5CF94B-B482-4328-A295-F41B1D547DB2}" type="slidenum">
              <a:rPr lang="es-ES" smtClean="0"/>
              <a:pPr>
                <a:defRPr/>
              </a:pPr>
              <a:t>16</a:t>
            </a:fld>
            <a:endParaRPr lang="es-E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a:spcBef>
                <a:spcPct val="0"/>
              </a:spcBef>
            </a:pPr>
            <a:r>
              <a:rPr lang="es-CO" dirty="0" smtClean="0"/>
              <a:t>Se la muestra la distribución de pacientes según aspectos clínicos/metabólicos e IR. Dentro de los pacientes con IR, predominaron los pacientes con </a:t>
            </a:r>
            <a:r>
              <a:rPr lang="es-CO" dirty="0" err="1" smtClean="0"/>
              <a:t>HTA</a:t>
            </a:r>
            <a:r>
              <a:rPr lang="es-CO" dirty="0" smtClean="0"/>
              <a:t> (495 casos; 50,1 %), con </a:t>
            </a:r>
            <a:r>
              <a:rPr lang="es-CO" dirty="0" err="1" smtClean="0"/>
              <a:t>prediabetes</a:t>
            </a:r>
            <a:r>
              <a:rPr lang="es-CO" dirty="0" smtClean="0"/>
              <a:t> (388 casos; 39,3 %), con DA (544 casos; 55,1 %), con sobrepeso (388 casos; 39,3 %) y con obesidad (411 casos; 41,6 %). Se encontró asociación significativa entre cada variable medida y la IR (p = 0,000).</a:t>
            </a:r>
            <a:endParaRPr lang="es-CO" dirty="0" smtClean="0"/>
          </a:p>
        </p:txBody>
      </p:sp>
      <p:sp>
        <p:nvSpPr>
          <p:cNvPr id="4" name="3 Marcador de número de diapositiva"/>
          <p:cNvSpPr>
            <a:spLocks noGrp="1"/>
          </p:cNvSpPr>
          <p:nvPr>
            <p:ph type="sldNum" sz="quarter" idx="10"/>
          </p:nvPr>
        </p:nvSpPr>
        <p:spPr/>
        <p:txBody>
          <a:bodyPr/>
          <a:lstStyle/>
          <a:p>
            <a:pPr>
              <a:defRPr/>
            </a:pPr>
            <a:fld id="{7C5CF94B-B482-4328-A295-F41B1D547DB2}" type="slidenum">
              <a:rPr lang="es-ES" smtClean="0"/>
              <a:pPr>
                <a:defRPr/>
              </a:pPr>
              <a:t>19</a:t>
            </a:fld>
            <a:endParaRPr lang="es-E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CO" dirty="0" smtClean="0"/>
              <a:t>El análisis de los resultados de la regresión logística (Ver tabla 6), mostró que el sexo, al controlar el resto de las variables estudiadas, no influyó significativamente sobre la probabilidad de presentar IR (p = 0,747). Las variables </a:t>
            </a:r>
            <a:r>
              <a:rPr lang="es-CO" dirty="0" err="1" smtClean="0"/>
              <a:t>HTA</a:t>
            </a:r>
            <a:r>
              <a:rPr lang="es-CO" dirty="0" smtClean="0"/>
              <a:t> (p = 0,001), </a:t>
            </a:r>
            <a:r>
              <a:rPr lang="es-CO" dirty="0" err="1" smtClean="0"/>
              <a:t>prediabetes</a:t>
            </a:r>
            <a:r>
              <a:rPr lang="es-CO" dirty="0" smtClean="0"/>
              <a:t> (p = 0,000), </a:t>
            </a:r>
            <a:r>
              <a:rPr lang="es-CO" dirty="0" err="1" smtClean="0"/>
              <a:t>dislipidemia</a:t>
            </a:r>
            <a:r>
              <a:rPr lang="es-CO" dirty="0" smtClean="0"/>
              <a:t> </a:t>
            </a:r>
            <a:r>
              <a:rPr lang="es-CO" dirty="0" err="1" smtClean="0"/>
              <a:t>aterogénica</a:t>
            </a:r>
            <a:r>
              <a:rPr lang="es-CO" dirty="0" smtClean="0"/>
              <a:t> (p = 0,000), sobrepeso (p = 0,008) y obesidad (p = 0,000), mostraron influencia significativa en la IR. Resultó que es casi 6 veces más probable la presencia de IR en sujetos con DA (</a:t>
            </a:r>
            <a:r>
              <a:rPr lang="es-CO" dirty="0" err="1" smtClean="0"/>
              <a:t>OR</a:t>
            </a:r>
            <a:r>
              <a:rPr lang="es-CO" dirty="0" smtClean="0"/>
              <a:t> = </a:t>
            </a:r>
            <a:r>
              <a:rPr lang="es-CO" dirty="0" smtClean="0">
                <a:solidFill>
                  <a:srgbClr val="FF0000"/>
                </a:solidFill>
              </a:rPr>
              <a:t>5,792; </a:t>
            </a:r>
            <a:r>
              <a:rPr lang="es-CO" dirty="0" err="1" smtClean="0">
                <a:solidFill>
                  <a:srgbClr val="FF0000"/>
                </a:solidFill>
              </a:rPr>
              <a:t>IC</a:t>
            </a:r>
            <a:r>
              <a:rPr lang="es-CO" dirty="0" smtClean="0">
                <a:solidFill>
                  <a:srgbClr val="FF0000"/>
                </a:solidFill>
              </a:rPr>
              <a:t> 95 </a:t>
            </a:r>
            <a:r>
              <a:rPr lang="es-CO" dirty="0" smtClean="0"/>
              <a:t>% = 4,639 – 7,233) que en los que no la presentan; esta probabilidad casi se quintuplica en individuos con </a:t>
            </a:r>
            <a:r>
              <a:rPr lang="es-CO" dirty="0" err="1" smtClean="0"/>
              <a:t>prediabetes</a:t>
            </a:r>
            <a:r>
              <a:rPr lang="es-CO" dirty="0" smtClean="0"/>
              <a:t> (</a:t>
            </a:r>
            <a:r>
              <a:rPr lang="es-CO" dirty="0" err="1" smtClean="0"/>
              <a:t>OR</a:t>
            </a:r>
            <a:r>
              <a:rPr lang="es-CO" dirty="0" smtClean="0"/>
              <a:t> = 4,924; </a:t>
            </a:r>
            <a:r>
              <a:rPr lang="es-CO" dirty="0" err="1" smtClean="0"/>
              <a:t>IC</a:t>
            </a:r>
            <a:r>
              <a:rPr lang="es-CO" dirty="0" smtClean="0"/>
              <a:t> 95 % = 3,777 – 6,420) y se duplica en sujetos obesos en relación a los pacientes que tienen peso normal (</a:t>
            </a:r>
            <a:r>
              <a:rPr lang="es-CO" dirty="0" err="1" smtClean="0"/>
              <a:t>OR</a:t>
            </a:r>
            <a:r>
              <a:rPr lang="es-CO" dirty="0" smtClean="0"/>
              <a:t> = 1,830; </a:t>
            </a:r>
            <a:r>
              <a:rPr lang="es-CO" dirty="0" err="1" smtClean="0"/>
              <a:t>IC</a:t>
            </a:r>
            <a:r>
              <a:rPr lang="es-CO" dirty="0" smtClean="0"/>
              <a:t> 95 % = 1,403 - 2,388).</a:t>
            </a:r>
            <a:endParaRPr lang="es-ES" dirty="0"/>
          </a:p>
        </p:txBody>
      </p:sp>
      <p:sp>
        <p:nvSpPr>
          <p:cNvPr id="4" name="3 Marcador de número de diapositiva"/>
          <p:cNvSpPr>
            <a:spLocks noGrp="1"/>
          </p:cNvSpPr>
          <p:nvPr>
            <p:ph type="sldNum" sz="quarter" idx="10"/>
          </p:nvPr>
        </p:nvSpPr>
        <p:spPr/>
        <p:txBody>
          <a:bodyPr/>
          <a:lstStyle/>
          <a:p>
            <a:pPr>
              <a:defRPr/>
            </a:pPr>
            <a:fld id="{7C5CF94B-B482-4328-A295-F41B1D547DB2}" type="slidenum">
              <a:rPr lang="es-ES" smtClean="0"/>
              <a:pPr>
                <a:defRPr/>
              </a:pPr>
              <a:t>20</a:t>
            </a:fld>
            <a:endParaRPr lang="es-E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a:spcBef>
                <a:spcPct val="0"/>
              </a:spcBef>
            </a:pPr>
            <a:r>
              <a:rPr lang="es-CO" dirty="0" smtClean="0"/>
              <a:t>La IR es altamente prevalente a nivel mundial, y se estima que alrededor de un tercio de la población adulta la presenta. </a:t>
            </a:r>
            <a:r>
              <a:rPr lang="es-CO" baseline="30000" dirty="0" smtClean="0"/>
              <a:t>66</a:t>
            </a:r>
            <a:r>
              <a:rPr lang="es-CO" dirty="0" smtClean="0"/>
              <a:t> Este dato concuerda con la Encuesta Nacional de Salud de Chile, en la que un 35% de los adultos la presentan.</a:t>
            </a:r>
            <a:r>
              <a:rPr lang="es-CO" baseline="30000" dirty="0" smtClean="0"/>
              <a:t>67</a:t>
            </a:r>
            <a:r>
              <a:rPr lang="es-CO" dirty="0" smtClean="0"/>
              <a:t> En nuestra investigación, se estimó una frecuencia de IR más elevada, el 45 por ciento de los pacientes estudiados presentan IR. Esto puede ser explicado porque la edad media de los pacientes es de alrededor de los 50 años. </a:t>
            </a:r>
          </a:p>
          <a:p>
            <a:pPr>
              <a:spcBef>
                <a:spcPct val="0"/>
              </a:spcBef>
            </a:pPr>
            <a:r>
              <a:rPr lang="es-CO" dirty="0" smtClean="0"/>
              <a:t>Se constató una frecuencia de </a:t>
            </a:r>
            <a:r>
              <a:rPr lang="es-CO" dirty="0" err="1" smtClean="0"/>
              <a:t>HTA</a:t>
            </a:r>
            <a:r>
              <a:rPr lang="es-CO" dirty="0" smtClean="0"/>
              <a:t> de un 39,9 %. Es conocido que la prevalencia de </a:t>
            </a:r>
            <a:r>
              <a:rPr lang="es-CO" dirty="0" err="1" smtClean="0"/>
              <a:t>HTA</a:t>
            </a:r>
            <a:r>
              <a:rPr lang="es-CO" dirty="0" smtClean="0"/>
              <a:t> esencial oscila alrededor de un 32%, a nivel mundial, y se incrementa a medida que aumenta la edad, </a:t>
            </a:r>
            <a:r>
              <a:rPr lang="es-CO" baseline="30000" dirty="0" smtClean="0"/>
              <a:t>15-17 </a:t>
            </a:r>
            <a:r>
              <a:rPr lang="es-CO" dirty="0" smtClean="0"/>
              <a:t>por lo que nuestros resultados están acorde a la literatura publicada. </a:t>
            </a:r>
            <a:r>
              <a:rPr lang="es-CO" baseline="30000" dirty="0" smtClean="0"/>
              <a:t>15-17</a:t>
            </a:r>
            <a:endParaRPr lang="es-CO" dirty="0" smtClean="0"/>
          </a:p>
          <a:p>
            <a:pPr>
              <a:spcBef>
                <a:spcPct val="0"/>
              </a:spcBef>
            </a:pPr>
            <a:r>
              <a:rPr lang="es-CO" dirty="0" smtClean="0"/>
              <a:t>Alrededor del 50% de los pacientes con </a:t>
            </a:r>
            <a:r>
              <a:rPr lang="es-CO" dirty="0" err="1" smtClean="0"/>
              <a:t>HTA</a:t>
            </a:r>
            <a:r>
              <a:rPr lang="es-CO" dirty="0" smtClean="0"/>
              <a:t> arterial esencial tienen IR. </a:t>
            </a:r>
            <a:r>
              <a:rPr lang="es-CO" baseline="30000" dirty="0" smtClean="0"/>
              <a:t>1-7 </a:t>
            </a:r>
            <a:r>
              <a:rPr lang="es-CO" dirty="0" smtClean="0"/>
              <a:t>La </a:t>
            </a:r>
            <a:r>
              <a:rPr lang="es-CO" dirty="0" err="1" smtClean="0"/>
              <a:t>hiperinsulinemia</a:t>
            </a:r>
            <a:r>
              <a:rPr lang="es-CO" dirty="0" smtClean="0"/>
              <a:t> y la IR, se propusieron hace más de 30 años como contribuyentes importantes a la presión arterial elevada (PA), asociada con la obesidad y al SM, también llamado síndrome X.</a:t>
            </a:r>
            <a:endParaRPr lang="es-ES" dirty="0"/>
          </a:p>
        </p:txBody>
      </p:sp>
      <p:sp>
        <p:nvSpPr>
          <p:cNvPr id="4" name="3 Marcador de número de diapositiva"/>
          <p:cNvSpPr>
            <a:spLocks noGrp="1"/>
          </p:cNvSpPr>
          <p:nvPr>
            <p:ph type="sldNum" sz="quarter" idx="10"/>
          </p:nvPr>
        </p:nvSpPr>
        <p:spPr/>
        <p:txBody>
          <a:bodyPr/>
          <a:lstStyle/>
          <a:p>
            <a:pPr>
              <a:defRPr/>
            </a:pPr>
            <a:fld id="{7C5CF94B-B482-4328-A295-F41B1D547DB2}" type="slidenum">
              <a:rPr lang="es-ES" smtClean="0"/>
              <a:pPr>
                <a:defRPr/>
              </a:pPr>
              <a:t>21</a:t>
            </a:fld>
            <a:endParaRPr lang="es-E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CO" dirty="0" smtClean="0"/>
              <a:t>Se conoce que la IR, se incrementa con la edad. </a:t>
            </a:r>
            <a:r>
              <a:rPr lang="es-CO" baseline="30000" dirty="0" smtClean="0"/>
              <a:t>1-7</a:t>
            </a:r>
            <a:r>
              <a:rPr lang="es-CO" dirty="0" smtClean="0"/>
              <a:t> </a:t>
            </a:r>
            <a:r>
              <a:rPr lang="es-CO" dirty="0" err="1" smtClean="0"/>
              <a:t>Janczura</a:t>
            </a:r>
            <a:r>
              <a:rPr lang="es-CO" dirty="0" smtClean="0"/>
              <a:t> y colaboradores, </a:t>
            </a:r>
            <a:r>
              <a:rPr lang="es-CO" baseline="30000" dirty="0" smtClean="0"/>
              <a:t>64</a:t>
            </a:r>
            <a:r>
              <a:rPr lang="es-CO" dirty="0" smtClean="0"/>
              <a:t> realizaron una investigación evaluando la IR, con el SM, en sujetos de mediana edad, encontrando una frecuencia elevada de SM y de IR, 46%, y una asociación de la IR con el SM y con todos los componentes del síndrome, resultados muy similares a los de nuestra investigación. </a:t>
            </a:r>
            <a:endParaRPr lang="es-ES" dirty="0"/>
          </a:p>
        </p:txBody>
      </p:sp>
      <p:sp>
        <p:nvSpPr>
          <p:cNvPr id="4" name="3 Marcador de número de diapositiva"/>
          <p:cNvSpPr>
            <a:spLocks noGrp="1"/>
          </p:cNvSpPr>
          <p:nvPr>
            <p:ph type="sldNum" sz="quarter" idx="10"/>
          </p:nvPr>
        </p:nvSpPr>
        <p:spPr/>
        <p:txBody>
          <a:bodyPr/>
          <a:lstStyle/>
          <a:p>
            <a:pPr>
              <a:defRPr/>
            </a:pPr>
            <a:fld id="{7C5CF94B-B482-4328-A295-F41B1D547DB2}" type="slidenum">
              <a:rPr lang="es-ES" smtClean="0"/>
              <a:pPr>
                <a:defRPr/>
              </a:pPr>
              <a:t>22</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bwMode="gray">
      <p:bgPr>
        <a:gradFill rotWithShape="0">
          <a:gsLst>
            <a:gs pos="0">
              <a:srgbClr val="92A9DC"/>
            </a:gs>
            <a:gs pos="50000">
              <a:srgbClr val="BECAE7"/>
            </a:gs>
            <a:gs pos="100000">
              <a:srgbClr val="DFE5F3"/>
            </a:gs>
          </a:gsLst>
          <a:lin ang="5400000"/>
        </a:gradFill>
        <a:effectLst/>
      </p:bgPr>
    </p:bg>
    <p:spTree>
      <p:nvGrpSpPr>
        <p:cNvPr id="1" name=""/>
        <p:cNvGrpSpPr/>
        <p:nvPr/>
      </p:nvGrpSpPr>
      <p:grpSpPr>
        <a:xfrm>
          <a:off x="0" y="0"/>
          <a:ext cx="0" cy="0"/>
          <a:chOff x="0" y="0"/>
          <a:chExt cx="0" cy="0"/>
        </a:xfrm>
      </p:grpSpPr>
      <p:pic>
        <p:nvPicPr>
          <p:cNvPr id="4" name="Picture 2" descr="foto hospital"/>
          <p:cNvPicPr>
            <a:picLocks noChangeAspect="1" noChangeArrowheads="1"/>
          </p:cNvPicPr>
          <p:nvPr userDrawn="1"/>
        </p:nvPicPr>
        <p:blipFill>
          <a:blip r:embed="rId2" cstate="print">
            <a:lum bright="-1000" contrast="8000"/>
          </a:blip>
          <a:srcRect/>
          <a:stretch>
            <a:fillRect/>
          </a:stretch>
        </p:blipFill>
        <p:spPr bwMode="auto">
          <a:xfrm>
            <a:off x="4929190" y="357166"/>
            <a:ext cx="3905277" cy="5857916"/>
          </a:xfrm>
          <a:prstGeom prst="rect">
            <a:avLst/>
          </a:prstGeom>
          <a:noFill/>
          <a:ln w="9525">
            <a:gradFill>
              <a:gsLst>
                <a:gs pos="0">
                  <a:srgbClr val="5E9EFF"/>
                </a:gs>
                <a:gs pos="39999">
                  <a:srgbClr val="85C2FF"/>
                </a:gs>
                <a:gs pos="70000">
                  <a:srgbClr val="C4D6EB"/>
                </a:gs>
                <a:gs pos="100000">
                  <a:srgbClr val="FFEBFA"/>
                </a:gs>
              </a:gsLst>
              <a:lin ang="5400000" scaled="0"/>
            </a:gradFill>
            <a:miter lim="800000"/>
            <a:headEnd/>
            <a:tailEnd/>
          </a:ln>
          <a:effectLst>
            <a:outerShdw dir="5400000" sx="18000" sy="18000" algn="ctr" rotWithShape="0">
              <a:schemeClr val="bg1"/>
            </a:outerShdw>
          </a:effectLst>
          <a:scene3d>
            <a:camera prst="isometricOffAxis2Left"/>
            <a:lightRig rig="threePt" dir="t"/>
          </a:scene3d>
          <a:sp3d contourW="12700" prstMaterial="powder">
            <a:bevelT/>
            <a:bevelB/>
            <a:contourClr>
              <a:schemeClr val="bg1"/>
            </a:contourClr>
          </a:sp3d>
        </p:spPr>
      </p:pic>
      <p:sp>
        <p:nvSpPr>
          <p:cNvPr id="5" name="Rectangle 17"/>
          <p:cNvSpPr>
            <a:spLocks noChangeArrowheads="1"/>
          </p:cNvSpPr>
          <p:nvPr/>
        </p:nvSpPr>
        <p:spPr bwMode="gray">
          <a:xfrm>
            <a:off x="0" y="2971800"/>
            <a:ext cx="9144000" cy="914400"/>
          </a:xfrm>
          <a:prstGeom prst="rect">
            <a:avLst/>
          </a:prstGeom>
          <a:gradFill rotWithShape="1">
            <a:gsLst>
              <a:gs pos="0">
                <a:schemeClr val="accent1">
                  <a:gamma/>
                  <a:tint val="12549"/>
                  <a:invGamma/>
                  <a:alpha val="0"/>
                </a:schemeClr>
              </a:gs>
              <a:gs pos="100000">
                <a:schemeClr val="accent1"/>
              </a:gs>
            </a:gsLst>
            <a:lin ang="0" scaled="1"/>
          </a:gradFill>
          <a:ln w="9525">
            <a:noFill/>
            <a:miter lim="800000"/>
            <a:headEnd/>
            <a:tailEnd/>
          </a:ln>
          <a:effectLst/>
        </p:spPr>
        <p:txBody>
          <a:bodyPr wrap="none" anchor="ctr"/>
          <a:lstStyle/>
          <a:p>
            <a:pPr eaLnBrk="1" hangingPunct="1">
              <a:defRPr/>
            </a:pPr>
            <a:endParaRPr lang="es-ES"/>
          </a:p>
        </p:txBody>
      </p:sp>
      <p:sp>
        <p:nvSpPr>
          <p:cNvPr id="6" name="Rectangle 18"/>
          <p:cNvSpPr>
            <a:spLocks noChangeArrowheads="1"/>
          </p:cNvSpPr>
          <p:nvPr/>
        </p:nvSpPr>
        <p:spPr bwMode="gray">
          <a:xfrm>
            <a:off x="0" y="2895600"/>
            <a:ext cx="8229600" cy="914400"/>
          </a:xfrm>
          <a:prstGeom prst="rect">
            <a:avLst/>
          </a:prstGeom>
          <a:gradFill rotWithShape="1">
            <a:gsLst>
              <a:gs pos="0">
                <a:schemeClr val="tx2"/>
              </a:gs>
              <a:gs pos="100000">
                <a:schemeClr val="tx2">
                  <a:gamma/>
                  <a:shade val="46275"/>
                  <a:invGamma/>
                  <a:alpha val="0"/>
                </a:schemeClr>
              </a:gs>
            </a:gsLst>
            <a:lin ang="0" scaled="1"/>
          </a:gradFill>
          <a:ln w="9525">
            <a:noFill/>
            <a:miter lim="800000"/>
            <a:headEnd/>
            <a:tailEnd/>
          </a:ln>
          <a:effectLst/>
        </p:spPr>
        <p:txBody>
          <a:bodyPr wrap="none" anchor="ctr"/>
          <a:lstStyle/>
          <a:p>
            <a:pPr eaLnBrk="1" hangingPunct="1">
              <a:defRPr/>
            </a:pPr>
            <a:endParaRPr lang="es-ES"/>
          </a:p>
        </p:txBody>
      </p:sp>
      <p:sp>
        <p:nvSpPr>
          <p:cNvPr id="3075" name="Rectangle 3"/>
          <p:cNvSpPr>
            <a:spLocks noGrp="1" noChangeArrowheads="1"/>
          </p:cNvSpPr>
          <p:nvPr>
            <p:ph type="subTitle" idx="1"/>
          </p:nvPr>
        </p:nvSpPr>
        <p:spPr bwMode="black">
          <a:xfrm>
            <a:off x="928662" y="4500570"/>
            <a:ext cx="5072098" cy="1928826"/>
          </a:xfrm>
        </p:spPr>
        <p:txBody>
          <a:bodyPr/>
          <a:lstStyle>
            <a:lvl1pPr marL="0" indent="0" algn="l">
              <a:spcBef>
                <a:spcPts val="0"/>
              </a:spcBef>
              <a:buFont typeface="Wingdings" pitchFamily="2" charset="2"/>
              <a:buNone/>
              <a:defRPr sz="1600" i="1" baseline="0">
                <a:latin typeface="Agency FB" pitchFamily="34" charset="0"/>
              </a:defRPr>
            </a:lvl1pPr>
          </a:lstStyle>
          <a:p>
            <a:r>
              <a:rPr lang="es-ES" smtClean="0"/>
              <a:t>Haga clic para modificar el estilo de subtítulo del patrón</a:t>
            </a:r>
            <a:endParaRPr lang="en-US" dirty="0"/>
          </a:p>
        </p:txBody>
      </p:sp>
      <p:sp>
        <p:nvSpPr>
          <p:cNvPr id="3074" name="Rectangle 2"/>
          <p:cNvSpPr>
            <a:spLocks noGrp="1" noChangeArrowheads="1"/>
          </p:cNvSpPr>
          <p:nvPr>
            <p:ph type="ctrTitle"/>
          </p:nvPr>
        </p:nvSpPr>
        <p:spPr>
          <a:xfrm>
            <a:off x="685800" y="2714620"/>
            <a:ext cx="7924800" cy="1428760"/>
          </a:xfrm>
        </p:spPr>
        <p:txBody>
          <a:bodyPr/>
          <a:lstStyle>
            <a:lvl1pPr>
              <a:defRPr sz="4000" i="1" baseline="0">
                <a:latin typeface="Agency FB" pitchFamily="34" charset="0"/>
              </a:defRPr>
            </a:lvl1pPr>
          </a:lstStyle>
          <a:p>
            <a:r>
              <a:rPr lang="es-ES" smtClean="0"/>
              <a:t>Haga clic para modificar el estilo de título del patrón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a:xfrm>
            <a:off x="6781800" y="269875"/>
            <a:ext cx="2133600" cy="246063"/>
          </a:xfrm>
          <a:prstGeom prst="rect">
            <a:avLst/>
          </a:prstGeom>
        </p:spPr>
        <p:txBody>
          <a:bodyPr/>
          <a:lstStyle>
            <a:lvl1pPr eaLnBrk="1" hangingPunct="1">
              <a:defRPr>
                <a:latin typeface="Arial" charset="0"/>
              </a:defRPr>
            </a:lvl1pPr>
          </a:lstStyle>
          <a:p>
            <a:pPr>
              <a:defRPr/>
            </a:pPr>
            <a:r>
              <a:rPr lang="en-US"/>
              <a:t>www.themegallery.com</a:t>
            </a:r>
          </a:p>
        </p:txBody>
      </p:sp>
      <p:sp>
        <p:nvSpPr>
          <p:cNvPr id="5" name="4 Marcador de pie de página"/>
          <p:cNvSpPr>
            <a:spLocks noGrp="1"/>
          </p:cNvSpPr>
          <p:nvPr>
            <p:ph type="ftr" sz="quarter" idx="11"/>
          </p:nvPr>
        </p:nvSpPr>
        <p:spPr>
          <a:xfrm>
            <a:off x="5791200" y="6530975"/>
            <a:ext cx="2895600" cy="276225"/>
          </a:xfrm>
          <a:prstGeom prst="rect">
            <a:avLst/>
          </a:prstGeom>
        </p:spPr>
        <p:txBody>
          <a:bodyPr/>
          <a:lstStyle>
            <a:lvl1pPr eaLnBrk="1" hangingPunct="1">
              <a:defRPr>
                <a:latin typeface="Arial" charset="0"/>
              </a:defRPr>
            </a:lvl1pPr>
          </a:lstStyle>
          <a:p>
            <a:pPr>
              <a:defRPr/>
            </a:pPr>
            <a:r>
              <a:rPr lang="en-US"/>
              <a:t>Company Logo</a:t>
            </a:r>
          </a:p>
        </p:txBody>
      </p:sp>
      <p:sp>
        <p:nvSpPr>
          <p:cNvPr id="6" name="5 Marcador de número de diapositiva"/>
          <p:cNvSpPr>
            <a:spLocks noGrp="1"/>
          </p:cNvSpPr>
          <p:nvPr>
            <p:ph type="sldNum" sz="quarter" idx="12"/>
          </p:nvPr>
        </p:nvSpPr>
        <p:spPr>
          <a:xfrm>
            <a:off x="3505200" y="6553200"/>
            <a:ext cx="2133600" cy="254000"/>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11192755-143E-41F2-B384-1D964020AF17}" type="slidenum">
              <a:rPr lang="en-US" altLang="es-ES"/>
              <a:pPr>
                <a:defRPr/>
              </a:pPr>
              <a:t>‹Nº›</a:t>
            </a:fld>
            <a:endParaRPr lang="en-US" alt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547688"/>
            <a:ext cx="2057400" cy="588327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547688"/>
            <a:ext cx="6019800" cy="588327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a:xfrm>
            <a:off x="6781800" y="269875"/>
            <a:ext cx="2133600" cy="246063"/>
          </a:xfrm>
          <a:prstGeom prst="rect">
            <a:avLst/>
          </a:prstGeom>
        </p:spPr>
        <p:txBody>
          <a:bodyPr/>
          <a:lstStyle>
            <a:lvl1pPr eaLnBrk="1" hangingPunct="1">
              <a:defRPr>
                <a:latin typeface="Arial" charset="0"/>
              </a:defRPr>
            </a:lvl1pPr>
          </a:lstStyle>
          <a:p>
            <a:pPr>
              <a:defRPr/>
            </a:pPr>
            <a:r>
              <a:rPr lang="en-US"/>
              <a:t>www.themegallery.com</a:t>
            </a:r>
          </a:p>
        </p:txBody>
      </p:sp>
      <p:sp>
        <p:nvSpPr>
          <p:cNvPr id="5" name="4 Marcador de pie de página"/>
          <p:cNvSpPr>
            <a:spLocks noGrp="1"/>
          </p:cNvSpPr>
          <p:nvPr>
            <p:ph type="ftr" sz="quarter" idx="11"/>
          </p:nvPr>
        </p:nvSpPr>
        <p:spPr>
          <a:xfrm>
            <a:off x="5791200" y="6530975"/>
            <a:ext cx="2895600" cy="276225"/>
          </a:xfrm>
          <a:prstGeom prst="rect">
            <a:avLst/>
          </a:prstGeom>
        </p:spPr>
        <p:txBody>
          <a:bodyPr/>
          <a:lstStyle>
            <a:lvl1pPr eaLnBrk="1" hangingPunct="1">
              <a:defRPr>
                <a:latin typeface="Arial" charset="0"/>
              </a:defRPr>
            </a:lvl1pPr>
          </a:lstStyle>
          <a:p>
            <a:pPr>
              <a:defRPr/>
            </a:pPr>
            <a:r>
              <a:rPr lang="en-US"/>
              <a:t>Company Logo</a:t>
            </a:r>
          </a:p>
        </p:txBody>
      </p:sp>
      <p:sp>
        <p:nvSpPr>
          <p:cNvPr id="6" name="5 Marcador de número de diapositiva"/>
          <p:cNvSpPr>
            <a:spLocks noGrp="1"/>
          </p:cNvSpPr>
          <p:nvPr>
            <p:ph type="sldNum" sz="quarter" idx="12"/>
          </p:nvPr>
        </p:nvSpPr>
        <p:spPr>
          <a:xfrm>
            <a:off x="3505200" y="6553200"/>
            <a:ext cx="2133600" cy="254000"/>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675C9B2B-B02B-4323-8BA0-01EA41BF2161}" type="slidenum">
              <a:rPr lang="en-US" altLang="es-ES"/>
              <a:pPr>
                <a:defRPr/>
              </a:pPr>
              <a:t>‹Nº›</a:t>
            </a:fld>
            <a:endParaRPr lang="en-US" altLang="es-E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838200" y="547688"/>
            <a:ext cx="7391400" cy="563562"/>
          </a:xfrm>
        </p:spPr>
        <p:txBody>
          <a:bodyPr/>
          <a:lstStyle/>
          <a:p>
            <a:r>
              <a:rPr lang="es-ES" smtClean="0"/>
              <a:t>Haga clic para modificar el estilo de título del patrón</a:t>
            </a:r>
            <a:endParaRPr lang="es-ES"/>
          </a:p>
        </p:txBody>
      </p:sp>
      <p:sp>
        <p:nvSpPr>
          <p:cNvPr id="3" name="2 Marcador de tabla"/>
          <p:cNvSpPr>
            <a:spLocks noGrp="1"/>
          </p:cNvSpPr>
          <p:nvPr>
            <p:ph type="tbl" idx="1"/>
          </p:nvPr>
        </p:nvSpPr>
        <p:spPr>
          <a:xfrm>
            <a:off x="457200" y="1338263"/>
            <a:ext cx="8229600" cy="5092700"/>
          </a:xfrm>
        </p:spPr>
        <p:txBody>
          <a:bodyPr/>
          <a:lstStyle/>
          <a:p>
            <a:pPr lvl="0"/>
            <a:r>
              <a:rPr lang="es-ES" noProof="0" smtClean="0"/>
              <a:t>Haga clic en el icono para agregar una tabla</a:t>
            </a:r>
            <a:endParaRPr lang="es-ES" noProof="0"/>
          </a:p>
        </p:txBody>
      </p:sp>
      <p:sp>
        <p:nvSpPr>
          <p:cNvPr id="4" name="3 Marcador de fecha"/>
          <p:cNvSpPr>
            <a:spLocks noGrp="1"/>
          </p:cNvSpPr>
          <p:nvPr>
            <p:ph type="dt" sz="half" idx="10"/>
          </p:nvPr>
        </p:nvSpPr>
        <p:spPr>
          <a:xfrm>
            <a:off x="6781800" y="269875"/>
            <a:ext cx="2133600" cy="246063"/>
          </a:xfrm>
          <a:prstGeom prst="rect">
            <a:avLst/>
          </a:prstGeom>
        </p:spPr>
        <p:txBody>
          <a:bodyPr/>
          <a:lstStyle>
            <a:lvl1pPr eaLnBrk="1" hangingPunct="1">
              <a:defRPr>
                <a:latin typeface="Arial" charset="0"/>
              </a:defRPr>
            </a:lvl1pPr>
          </a:lstStyle>
          <a:p>
            <a:pPr>
              <a:defRPr/>
            </a:pPr>
            <a:r>
              <a:rPr lang="en-US"/>
              <a:t>www.themegallery.com</a:t>
            </a:r>
          </a:p>
        </p:txBody>
      </p:sp>
      <p:sp>
        <p:nvSpPr>
          <p:cNvPr id="5" name="4 Marcador de pie de página"/>
          <p:cNvSpPr>
            <a:spLocks noGrp="1"/>
          </p:cNvSpPr>
          <p:nvPr>
            <p:ph type="ftr" sz="quarter" idx="11"/>
          </p:nvPr>
        </p:nvSpPr>
        <p:spPr>
          <a:xfrm>
            <a:off x="5791200" y="6530975"/>
            <a:ext cx="2895600" cy="276225"/>
          </a:xfrm>
          <a:prstGeom prst="rect">
            <a:avLst/>
          </a:prstGeom>
        </p:spPr>
        <p:txBody>
          <a:bodyPr/>
          <a:lstStyle>
            <a:lvl1pPr eaLnBrk="1" hangingPunct="1">
              <a:defRPr>
                <a:latin typeface="Arial" charset="0"/>
              </a:defRPr>
            </a:lvl1pPr>
          </a:lstStyle>
          <a:p>
            <a:pPr>
              <a:defRPr/>
            </a:pPr>
            <a:r>
              <a:rPr lang="en-US"/>
              <a:t>Company Logo</a:t>
            </a:r>
          </a:p>
        </p:txBody>
      </p:sp>
      <p:sp>
        <p:nvSpPr>
          <p:cNvPr id="6" name="5 Marcador de número de diapositiva"/>
          <p:cNvSpPr>
            <a:spLocks noGrp="1"/>
          </p:cNvSpPr>
          <p:nvPr>
            <p:ph type="sldNum" sz="quarter" idx="12"/>
          </p:nvPr>
        </p:nvSpPr>
        <p:spPr>
          <a:xfrm>
            <a:off x="3505200" y="6553200"/>
            <a:ext cx="2133600" cy="254000"/>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1A0C2B03-C6D8-460D-AAB1-5125DD76A2E1}" type="slidenum">
              <a:rPr lang="en-US" altLang="es-ES"/>
              <a:pPr>
                <a:defRPr/>
              </a:pPr>
              <a:t>‹Nº›</a:t>
            </a:fld>
            <a:endParaRPr lang="en-US" alt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pic>
        <p:nvPicPr>
          <p:cNvPr id="4" name="Picture 2" descr="foto hospital"/>
          <p:cNvPicPr>
            <a:picLocks noChangeAspect="1" noChangeArrowheads="1"/>
          </p:cNvPicPr>
          <p:nvPr userDrawn="1"/>
        </p:nvPicPr>
        <p:blipFill>
          <a:blip r:embed="rId2" cstate="print">
            <a:lum bright="-1000" contrast="8000"/>
          </a:blip>
          <a:srcRect/>
          <a:stretch>
            <a:fillRect/>
          </a:stretch>
        </p:blipFill>
        <p:spPr bwMode="auto">
          <a:xfrm>
            <a:off x="8072462" y="0"/>
            <a:ext cx="904865" cy="1357298"/>
          </a:xfrm>
          <a:prstGeom prst="rect">
            <a:avLst/>
          </a:prstGeom>
          <a:ln>
            <a:noFill/>
          </a:ln>
          <a:effectLst>
            <a:softEdge rad="112500"/>
          </a:effectLst>
        </p:spPr>
      </p:pic>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dirty="0" smtClean="0"/>
              <a:t>Haga clic para modificar el estilo de título del patrón</a:t>
            </a:r>
            <a:endParaRPr lang="es-ES" dirty="0"/>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338263"/>
            <a:ext cx="4038600" cy="5092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338263"/>
            <a:ext cx="4038600" cy="5092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a:xfrm>
            <a:off x="6781800" y="269875"/>
            <a:ext cx="2133600" cy="246063"/>
          </a:xfrm>
          <a:prstGeom prst="rect">
            <a:avLst/>
          </a:prstGeom>
        </p:spPr>
        <p:txBody>
          <a:bodyPr/>
          <a:lstStyle>
            <a:lvl1pPr eaLnBrk="1" hangingPunct="1">
              <a:defRPr>
                <a:latin typeface="Arial" charset="0"/>
              </a:defRPr>
            </a:lvl1pPr>
          </a:lstStyle>
          <a:p>
            <a:pPr>
              <a:defRPr/>
            </a:pPr>
            <a:r>
              <a:rPr lang="en-US"/>
              <a:t>www.themegallery.com</a:t>
            </a:r>
          </a:p>
        </p:txBody>
      </p:sp>
      <p:sp>
        <p:nvSpPr>
          <p:cNvPr id="6" name="5 Marcador de pie de página"/>
          <p:cNvSpPr>
            <a:spLocks noGrp="1"/>
          </p:cNvSpPr>
          <p:nvPr>
            <p:ph type="ftr" sz="quarter" idx="11"/>
          </p:nvPr>
        </p:nvSpPr>
        <p:spPr>
          <a:xfrm>
            <a:off x="5791200" y="6530975"/>
            <a:ext cx="2895600" cy="276225"/>
          </a:xfrm>
          <a:prstGeom prst="rect">
            <a:avLst/>
          </a:prstGeom>
        </p:spPr>
        <p:txBody>
          <a:bodyPr/>
          <a:lstStyle>
            <a:lvl1pPr eaLnBrk="1" hangingPunct="1">
              <a:defRPr>
                <a:latin typeface="Arial" charset="0"/>
              </a:defRPr>
            </a:lvl1pPr>
          </a:lstStyle>
          <a:p>
            <a:pPr>
              <a:defRPr/>
            </a:pPr>
            <a:r>
              <a:rPr lang="en-US"/>
              <a:t>Company Logo</a:t>
            </a:r>
          </a:p>
        </p:txBody>
      </p:sp>
      <p:sp>
        <p:nvSpPr>
          <p:cNvPr id="7" name="6 Marcador de número de diapositiva"/>
          <p:cNvSpPr>
            <a:spLocks noGrp="1"/>
          </p:cNvSpPr>
          <p:nvPr>
            <p:ph type="sldNum" sz="quarter" idx="12"/>
          </p:nvPr>
        </p:nvSpPr>
        <p:spPr>
          <a:xfrm>
            <a:off x="3505200" y="6553200"/>
            <a:ext cx="2133600" cy="254000"/>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8AE34ECB-9AA3-472A-B76C-26B363EDCB1C}" type="slidenum">
              <a:rPr lang="en-US" altLang="es-ES"/>
              <a:pPr>
                <a:defRPr/>
              </a:pPr>
              <a:t>‹Nº›</a:t>
            </a:fld>
            <a:endParaRPr lang="en-US" alt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a:xfrm>
            <a:off x="6781800" y="269875"/>
            <a:ext cx="2133600" cy="246063"/>
          </a:xfrm>
          <a:prstGeom prst="rect">
            <a:avLst/>
          </a:prstGeom>
        </p:spPr>
        <p:txBody>
          <a:bodyPr/>
          <a:lstStyle>
            <a:lvl1pPr eaLnBrk="1" hangingPunct="1">
              <a:defRPr>
                <a:latin typeface="Arial" charset="0"/>
              </a:defRPr>
            </a:lvl1pPr>
          </a:lstStyle>
          <a:p>
            <a:pPr>
              <a:defRPr/>
            </a:pPr>
            <a:r>
              <a:rPr lang="en-US"/>
              <a:t>www.themegallery.com</a:t>
            </a:r>
          </a:p>
        </p:txBody>
      </p:sp>
      <p:sp>
        <p:nvSpPr>
          <p:cNvPr id="8" name="7 Marcador de pie de página"/>
          <p:cNvSpPr>
            <a:spLocks noGrp="1"/>
          </p:cNvSpPr>
          <p:nvPr>
            <p:ph type="ftr" sz="quarter" idx="11"/>
          </p:nvPr>
        </p:nvSpPr>
        <p:spPr>
          <a:xfrm>
            <a:off x="5791200" y="6530975"/>
            <a:ext cx="2895600" cy="276225"/>
          </a:xfrm>
          <a:prstGeom prst="rect">
            <a:avLst/>
          </a:prstGeom>
        </p:spPr>
        <p:txBody>
          <a:bodyPr/>
          <a:lstStyle>
            <a:lvl1pPr eaLnBrk="1" hangingPunct="1">
              <a:defRPr>
                <a:latin typeface="Arial" charset="0"/>
              </a:defRPr>
            </a:lvl1pPr>
          </a:lstStyle>
          <a:p>
            <a:pPr>
              <a:defRPr/>
            </a:pPr>
            <a:r>
              <a:rPr lang="en-US"/>
              <a:t>Company Logo</a:t>
            </a:r>
          </a:p>
        </p:txBody>
      </p:sp>
      <p:sp>
        <p:nvSpPr>
          <p:cNvPr id="9" name="8 Marcador de número de diapositiva"/>
          <p:cNvSpPr>
            <a:spLocks noGrp="1"/>
          </p:cNvSpPr>
          <p:nvPr>
            <p:ph type="sldNum" sz="quarter" idx="12"/>
          </p:nvPr>
        </p:nvSpPr>
        <p:spPr>
          <a:xfrm>
            <a:off x="3505200" y="6553200"/>
            <a:ext cx="2133600" cy="254000"/>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EC7A3407-236E-492E-9EEA-58EAD222A0DE}" type="slidenum">
              <a:rPr lang="en-US" altLang="es-ES"/>
              <a:pPr>
                <a:defRPr/>
              </a:pPr>
              <a:t>‹Nº›</a:t>
            </a:fld>
            <a:endParaRPr lang="en-US" alt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a:xfrm>
            <a:off x="6781800" y="269875"/>
            <a:ext cx="2133600" cy="246063"/>
          </a:xfrm>
          <a:prstGeom prst="rect">
            <a:avLst/>
          </a:prstGeom>
        </p:spPr>
        <p:txBody>
          <a:bodyPr/>
          <a:lstStyle>
            <a:lvl1pPr eaLnBrk="1" hangingPunct="1">
              <a:defRPr>
                <a:latin typeface="Arial" charset="0"/>
              </a:defRPr>
            </a:lvl1pPr>
          </a:lstStyle>
          <a:p>
            <a:pPr>
              <a:defRPr/>
            </a:pPr>
            <a:r>
              <a:rPr lang="en-US"/>
              <a:t>www.themegallery.com</a:t>
            </a:r>
          </a:p>
        </p:txBody>
      </p:sp>
      <p:sp>
        <p:nvSpPr>
          <p:cNvPr id="4" name="3 Marcador de pie de página"/>
          <p:cNvSpPr>
            <a:spLocks noGrp="1"/>
          </p:cNvSpPr>
          <p:nvPr>
            <p:ph type="ftr" sz="quarter" idx="11"/>
          </p:nvPr>
        </p:nvSpPr>
        <p:spPr>
          <a:xfrm>
            <a:off x="5791200" y="6530975"/>
            <a:ext cx="2895600" cy="276225"/>
          </a:xfrm>
          <a:prstGeom prst="rect">
            <a:avLst/>
          </a:prstGeom>
        </p:spPr>
        <p:txBody>
          <a:bodyPr/>
          <a:lstStyle>
            <a:lvl1pPr eaLnBrk="1" hangingPunct="1">
              <a:defRPr>
                <a:latin typeface="Arial" charset="0"/>
              </a:defRPr>
            </a:lvl1pPr>
          </a:lstStyle>
          <a:p>
            <a:pPr>
              <a:defRPr/>
            </a:pPr>
            <a:r>
              <a:rPr lang="en-US"/>
              <a:t>Company Logo</a:t>
            </a:r>
          </a:p>
        </p:txBody>
      </p:sp>
      <p:sp>
        <p:nvSpPr>
          <p:cNvPr id="5" name="4 Marcador de número de diapositiva"/>
          <p:cNvSpPr>
            <a:spLocks noGrp="1"/>
          </p:cNvSpPr>
          <p:nvPr>
            <p:ph type="sldNum" sz="quarter" idx="12"/>
          </p:nvPr>
        </p:nvSpPr>
        <p:spPr>
          <a:xfrm>
            <a:off x="3505200" y="6553200"/>
            <a:ext cx="2133600" cy="254000"/>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A029F6C1-CE17-428C-9A49-B62858BBB3BE}" type="slidenum">
              <a:rPr lang="en-US" altLang="es-ES"/>
              <a:pPr>
                <a:defRPr/>
              </a:pPr>
              <a:t>‹Nº›</a:t>
            </a:fld>
            <a:endParaRPr lang="en-US" alt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6781800" y="269875"/>
            <a:ext cx="2133600" cy="246063"/>
          </a:xfrm>
          <a:prstGeom prst="rect">
            <a:avLst/>
          </a:prstGeom>
        </p:spPr>
        <p:txBody>
          <a:bodyPr/>
          <a:lstStyle>
            <a:lvl1pPr eaLnBrk="1" hangingPunct="1">
              <a:defRPr>
                <a:latin typeface="Arial" charset="0"/>
              </a:defRPr>
            </a:lvl1pPr>
          </a:lstStyle>
          <a:p>
            <a:pPr>
              <a:defRPr/>
            </a:pPr>
            <a:r>
              <a:rPr lang="en-US"/>
              <a:t>www.themegallery.com</a:t>
            </a:r>
          </a:p>
        </p:txBody>
      </p:sp>
      <p:sp>
        <p:nvSpPr>
          <p:cNvPr id="3" name="2 Marcador de pie de página"/>
          <p:cNvSpPr>
            <a:spLocks noGrp="1"/>
          </p:cNvSpPr>
          <p:nvPr>
            <p:ph type="ftr" sz="quarter" idx="11"/>
          </p:nvPr>
        </p:nvSpPr>
        <p:spPr>
          <a:xfrm>
            <a:off x="5791200" y="6530975"/>
            <a:ext cx="2895600" cy="276225"/>
          </a:xfrm>
          <a:prstGeom prst="rect">
            <a:avLst/>
          </a:prstGeom>
        </p:spPr>
        <p:txBody>
          <a:bodyPr/>
          <a:lstStyle>
            <a:lvl1pPr eaLnBrk="1" hangingPunct="1">
              <a:defRPr>
                <a:latin typeface="Arial" charset="0"/>
              </a:defRPr>
            </a:lvl1pPr>
          </a:lstStyle>
          <a:p>
            <a:pPr>
              <a:defRPr/>
            </a:pPr>
            <a:r>
              <a:rPr lang="en-US"/>
              <a:t>Company Logo</a:t>
            </a:r>
          </a:p>
        </p:txBody>
      </p:sp>
      <p:sp>
        <p:nvSpPr>
          <p:cNvPr id="4" name="3 Marcador de número de diapositiva"/>
          <p:cNvSpPr>
            <a:spLocks noGrp="1"/>
          </p:cNvSpPr>
          <p:nvPr>
            <p:ph type="sldNum" sz="quarter" idx="12"/>
          </p:nvPr>
        </p:nvSpPr>
        <p:spPr>
          <a:xfrm>
            <a:off x="3505200" y="6553200"/>
            <a:ext cx="2133600" cy="254000"/>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ADF22E6D-B72B-41D7-A11F-7D50439405DF}" type="slidenum">
              <a:rPr lang="en-US" altLang="es-ES"/>
              <a:pPr>
                <a:defRPr/>
              </a:pPr>
              <a:t>‹Nº›</a:t>
            </a:fld>
            <a:endParaRPr lang="en-US" alt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a:xfrm>
            <a:off x="6781800" y="269875"/>
            <a:ext cx="2133600" cy="246063"/>
          </a:xfrm>
          <a:prstGeom prst="rect">
            <a:avLst/>
          </a:prstGeom>
        </p:spPr>
        <p:txBody>
          <a:bodyPr/>
          <a:lstStyle>
            <a:lvl1pPr eaLnBrk="1" hangingPunct="1">
              <a:defRPr>
                <a:latin typeface="Arial" charset="0"/>
              </a:defRPr>
            </a:lvl1pPr>
          </a:lstStyle>
          <a:p>
            <a:pPr>
              <a:defRPr/>
            </a:pPr>
            <a:r>
              <a:rPr lang="en-US"/>
              <a:t>www.themegallery.com</a:t>
            </a:r>
          </a:p>
        </p:txBody>
      </p:sp>
      <p:sp>
        <p:nvSpPr>
          <p:cNvPr id="6" name="5 Marcador de pie de página"/>
          <p:cNvSpPr>
            <a:spLocks noGrp="1"/>
          </p:cNvSpPr>
          <p:nvPr>
            <p:ph type="ftr" sz="quarter" idx="11"/>
          </p:nvPr>
        </p:nvSpPr>
        <p:spPr>
          <a:xfrm>
            <a:off x="5791200" y="6530975"/>
            <a:ext cx="2895600" cy="276225"/>
          </a:xfrm>
          <a:prstGeom prst="rect">
            <a:avLst/>
          </a:prstGeom>
        </p:spPr>
        <p:txBody>
          <a:bodyPr/>
          <a:lstStyle>
            <a:lvl1pPr eaLnBrk="1" hangingPunct="1">
              <a:defRPr>
                <a:latin typeface="Arial" charset="0"/>
              </a:defRPr>
            </a:lvl1pPr>
          </a:lstStyle>
          <a:p>
            <a:pPr>
              <a:defRPr/>
            </a:pPr>
            <a:r>
              <a:rPr lang="en-US"/>
              <a:t>Company Logo</a:t>
            </a:r>
          </a:p>
        </p:txBody>
      </p:sp>
      <p:sp>
        <p:nvSpPr>
          <p:cNvPr id="7" name="6 Marcador de número de diapositiva"/>
          <p:cNvSpPr>
            <a:spLocks noGrp="1"/>
          </p:cNvSpPr>
          <p:nvPr>
            <p:ph type="sldNum" sz="quarter" idx="12"/>
          </p:nvPr>
        </p:nvSpPr>
        <p:spPr>
          <a:xfrm>
            <a:off x="3505200" y="6553200"/>
            <a:ext cx="2133600" cy="254000"/>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E1AFC379-AAC3-49BE-B9A4-D6CCE49A0E25}" type="slidenum">
              <a:rPr lang="en-US" altLang="es-ES"/>
              <a:pPr>
                <a:defRPr/>
              </a:pPr>
              <a:t>‹Nº›</a:t>
            </a:fld>
            <a:endParaRPr lang="en-US" alt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s-ES" noProof="0" smtClean="0"/>
              <a:t>Haga clic en el icono para agregar una imagen</a:t>
            </a:r>
            <a:endParaRPr lang="es-ES"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a:xfrm>
            <a:off x="6781800" y="269875"/>
            <a:ext cx="2133600" cy="246063"/>
          </a:xfrm>
          <a:prstGeom prst="rect">
            <a:avLst/>
          </a:prstGeom>
        </p:spPr>
        <p:txBody>
          <a:bodyPr/>
          <a:lstStyle>
            <a:lvl1pPr eaLnBrk="1" hangingPunct="1">
              <a:defRPr>
                <a:latin typeface="Arial" charset="0"/>
              </a:defRPr>
            </a:lvl1pPr>
          </a:lstStyle>
          <a:p>
            <a:pPr>
              <a:defRPr/>
            </a:pPr>
            <a:r>
              <a:rPr lang="en-US"/>
              <a:t>www.themegallery.com</a:t>
            </a:r>
          </a:p>
        </p:txBody>
      </p:sp>
      <p:sp>
        <p:nvSpPr>
          <p:cNvPr id="6" name="5 Marcador de pie de página"/>
          <p:cNvSpPr>
            <a:spLocks noGrp="1"/>
          </p:cNvSpPr>
          <p:nvPr>
            <p:ph type="ftr" sz="quarter" idx="11"/>
          </p:nvPr>
        </p:nvSpPr>
        <p:spPr>
          <a:xfrm>
            <a:off x="5791200" y="6530975"/>
            <a:ext cx="2895600" cy="276225"/>
          </a:xfrm>
          <a:prstGeom prst="rect">
            <a:avLst/>
          </a:prstGeom>
        </p:spPr>
        <p:txBody>
          <a:bodyPr/>
          <a:lstStyle>
            <a:lvl1pPr eaLnBrk="1" hangingPunct="1">
              <a:defRPr>
                <a:latin typeface="Arial" charset="0"/>
              </a:defRPr>
            </a:lvl1pPr>
          </a:lstStyle>
          <a:p>
            <a:pPr>
              <a:defRPr/>
            </a:pPr>
            <a:r>
              <a:rPr lang="en-US"/>
              <a:t>Company Logo</a:t>
            </a:r>
          </a:p>
        </p:txBody>
      </p:sp>
      <p:sp>
        <p:nvSpPr>
          <p:cNvPr id="7" name="6 Marcador de número de diapositiva"/>
          <p:cNvSpPr>
            <a:spLocks noGrp="1"/>
          </p:cNvSpPr>
          <p:nvPr>
            <p:ph type="sldNum" sz="quarter" idx="12"/>
          </p:nvPr>
        </p:nvSpPr>
        <p:spPr>
          <a:xfrm>
            <a:off x="3505200" y="6553200"/>
            <a:ext cx="2133600" cy="254000"/>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3B196C92-DD69-448A-A162-50E1B59C7945}" type="slidenum">
              <a:rPr lang="en-US" altLang="es-ES"/>
              <a:pPr>
                <a:defRPr/>
              </a:pPr>
              <a:t>‹Nº›</a:t>
            </a:fld>
            <a:endParaRPr lang="en-US" alt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9" name="Rectangle 15"/>
          <p:cNvSpPr>
            <a:spLocks noChangeArrowheads="1"/>
          </p:cNvSpPr>
          <p:nvPr/>
        </p:nvSpPr>
        <p:spPr bwMode="gray">
          <a:xfrm>
            <a:off x="0" y="533400"/>
            <a:ext cx="9144000" cy="685800"/>
          </a:xfrm>
          <a:prstGeom prst="rect">
            <a:avLst/>
          </a:prstGeom>
          <a:gradFill rotWithShape="1">
            <a:gsLst>
              <a:gs pos="0">
                <a:schemeClr val="accent1">
                  <a:gamma/>
                  <a:tint val="12549"/>
                  <a:invGamma/>
                  <a:alpha val="0"/>
                </a:schemeClr>
              </a:gs>
              <a:gs pos="100000">
                <a:schemeClr val="accent1"/>
              </a:gs>
            </a:gsLst>
            <a:lin ang="0" scaled="1"/>
          </a:gradFill>
          <a:ln w="9525">
            <a:noFill/>
            <a:miter lim="800000"/>
            <a:headEnd/>
            <a:tailEnd/>
          </a:ln>
          <a:effectLst/>
        </p:spPr>
        <p:txBody>
          <a:bodyPr wrap="none" anchor="ctr"/>
          <a:lstStyle/>
          <a:p>
            <a:pPr eaLnBrk="1" hangingPunct="1">
              <a:defRPr/>
            </a:pPr>
            <a:endParaRPr lang="es-ES"/>
          </a:p>
        </p:txBody>
      </p:sp>
      <p:sp>
        <p:nvSpPr>
          <p:cNvPr id="1040" name="Rectangle 16"/>
          <p:cNvSpPr>
            <a:spLocks noChangeArrowheads="1"/>
          </p:cNvSpPr>
          <p:nvPr/>
        </p:nvSpPr>
        <p:spPr bwMode="gray">
          <a:xfrm>
            <a:off x="0" y="457200"/>
            <a:ext cx="8229600" cy="685800"/>
          </a:xfrm>
          <a:prstGeom prst="rect">
            <a:avLst/>
          </a:prstGeom>
          <a:gradFill rotWithShape="1">
            <a:gsLst>
              <a:gs pos="0">
                <a:schemeClr val="tx2"/>
              </a:gs>
              <a:gs pos="100000">
                <a:schemeClr val="tx2">
                  <a:gamma/>
                  <a:shade val="46275"/>
                  <a:invGamma/>
                  <a:alpha val="0"/>
                </a:schemeClr>
              </a:gs>
            </a:gsLst>
            <a:lin ang="0" scaled="1"/>
          </a:gradFill>
          <a:ln w="9525">
            <a:noFill/>
            <a:miter lim="800000"/>
            <a:headEnd/>
            <a:tailEnd/>
          </a:ln>
          <a:effectLst/>
        </p:spPr>
        <p:txBody>
          <a:bodyPr wrap="none" anchor="ctr"/>
          <a:lstStyle/>
          <a:p>
            <a:pPr eaLnBrk="1" hangingPunct="1">
              <a:defRPr/>
            </a:pPr>
            <a:endParaRPr lang="es-ES"/>
          </a:p>
        </p:txBody>
      </p:sp>
      <p:sp>
        <p:nvSpPr>
          <p:cNvPr id="1028" name="Rectangle 3"/>
          <p:cNvSpPr>
            <a:spLocks noGrp="1" noChangeArrowheads="1"/>
          </p:cNvSpPr>
          <p:nvPr>
            <p:ph type="body" idx="1"/>
          </p:nvPr>
        </p:nvSpPr>
        <p:spPr bwMode="auto">
          <a:xfrm>
            <a:off x="457200" y="1338263"/>
            <a:ext cx="8229600" cy="50927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altLang="es-ES" smtClean="0"/>
              <a:t>Haga clic para modificar el estilo de texto del patrón</a:t>
            </a:r>
          </a:p>
          <a:p>
            <a:pPr lvl="1"/>
            <a:r>
              <a:rPr lang="es-ES" altLang="es-ES" smtClean="0"/>
              <a:t>Segundo nivel</a:t>
            </a:r>
          </a:p>
          <a:p>
            <a:pPr lvl="2"/>
            <a:r>
              <a:rPr lang="es-ES" altLang="es-ES" smtClean="0"/>
              <a:t>Tercer nivel</a:t>
            </a:r>
          </a:p>
          <a:p>
            <a:pPr lvl="3"/>
            <a:r>
              <a:rPr lang="es-ES" altLang="es-ES" smtClean="0"/>
              <a:t>Cuarto nivel</a:t>
            </a:r>
          </a:p>
          <a:p>
            <a:pPr lvl="4"/>
            <a:r>
              <a:rPr lang="es-ES" altLang="es-ES" smtClean="0"/>
              <a:t>Quinto nivel</a:t>
            </a:r>
            <a:endParaRPr lang="en-US" altLang="es-ES" smtClean="0"/>
          </a:p>
        </p:txBody>
      </p:sp>
      <p:sp>
        <p:nvSpPr>
          <p:cNvPr id="1029" name="Rectangle 2"/>
          <p:cNvSpPr>
            <a:spLocks noGrp="1" noChangeArrowheads="1"/>
          </p:cNvSpPr>
          <p:nvPr>
            <p:ph type="title"/>
          </p:nvPr>
        </p:nvSpPr>
        <p:spPr bwMode="white">
          <a:xfrm>
            <a:off x="838200" y="547688"/>
            <a:ext cx="7391400" cy="5635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altLang="es-ES" smtClean="0"/>
              <a:t>Haga clic para modificar el estilo de título del patrón</a:t>
            </a:r>
            <a:endParaRPr lang="en-US" altLang="es-ES" smtClean="0"/>
          </a:p>
        </p:txBody>
      </p:sp>
      <p:pic>
        <p:nvPicPr>
          <p:cNvPr id="6" name="Picture 2" descr="foto hospital"/>
          <p:cNvPicPr>
            <a:picLocks noChangeAspect="1" noChangeArrowheads="1"/>
          </p:cNvPicPr>
          <p:nvPr userDrawn="1"/>
        </p:nvPicPr>
        <p:blipFill>
          <a:blip r:embed="rId14" cstate="print">
            <a:lum bright="-1000" contrast="8000"/>
          </a:blip>
          <a:srcRect/>
          <a:stretch>
            <a:fillRect/>
          </a:stretch>
        </p:blipFill>
        <p:spPr bwMode="auto">
          <a:xfrm>
            <a:off x="8072462" y="0"/>
            <a:ext cx="904865" cy="1357298"/>
          </a:xfrm>
          <a:prstGeom prst="rect">
            <a:avLst/>
          </a:prstGeom>
          <a:ln>
            <a:noFill/>
          </a:ln>
          <a:effectLst>
            <a:softEdge rad="112500"/>
          </a:effectLst>
        </p:spPr>
      </p:pic>
    </p:spTree>
  </p:cSld>
  <p:clrMap bg1="lt1" tx1="dk1" bg2="lt2" tx2="dk2" accent1="accent1" accent2="accent2" accent3="accent3" accent4="accent4" accent5="accent5" accent6="accent6" hlink="hlink" folHlink="folHlink"/>
  <p:sldLayoutIdLst>
    <p:sldLayoutId id="2147483903" r:id="rId1"/>
    <p:sldLayoutId id="2147483904" r:id="rId2"/>
    <p:sldLayoutId id="2147483902" r:id="rId3"/>
    <p:sldLayoutId id="2147483905" r:id="rId4"/>
    <p:sldLayoutId id="2147483906" r:id="rId5"/>
    <p:sldLayoutId id="2147483907" r:id="rId6"/>
    <p:sldLayoutId id="2147483908" r:id="rId7"/>
    <p:sldLayoutId id="2147483909" r:id="rId8"/>
    <p:sldLayoutId id="2147483910" r:id="rId9"/>
    <p:sldLayoutId id="2147483911" r:id="rId10"/>
    <p:sldLayoutId id="2147483912" r:id="rId11"/>
    <p:sldLayoutId id="2147483913" r:id="rId12"/>
  </p:sldLayoutIdLst>
  <p:hf sldNum="0" hdr="0"/>
  <p:txStyles>
    <p:titleStyle>
      <a:lvl1pPr algn="ctr" rtl="0" eaLnBrk="0" fontAlgn="base" hangingPunct="0">
        <a:spcBef>
          <a:spcPct val="0"/>
        </a:spcBef>
        <a:spcAft>
          <a:spcPct val="0"/>
        </a:spcAft>
        <a:defRPr sz="3200" b="1">
          <a:solidFill>
            <a:schemeClr val="bg1"/>
          </a:solidFill>
          <a:latin typeface="+mj-lt"/>
          <a:ea typeface="+mj-ea"/>
          <a:cs typeface="+mj-cs"/>
        </a:defRPr>
      </a:lvl1pPr>
      <a:lvl2pPr algn="ctr" rtl="0" eaLnBrk="0" fontAlgn="base" hangingPunct="0">
        <a:spcBef>
          <a:spcPct val="0"/>
        </a:spcBef>
        <a:spcAft>
          <a:spcPct val="0"/>
        </a:spcAft>
        <a:defRPr sz="3200" b="1">
          <a:solidFill>
            <a:schemeClr val="bg1"/>
          </a:solidFill>
          <a:latin typeface="Verdana" pitchFamily="34" charset="0"/>
        </a:defRPr>
      </a:lvl2pPr>
      <a:lvl3pPr algn="ctr" rtl="0" eaLnBrk="0" fontAlgn="base" hangingPunct="0">
        <a:spcBef>
          <a:spcPct val="0"/>
        </a:spcBef>
        <a:spcAft>
          <a:spcPct val="0"/>
        </a:spcAft>
        <a:defRPr sz="3200" b="1">
          <a:solidFill>
            <a:schemeClr val="bg1"/>
          </a:solidFill>
          <a:latin typeface="Verdana" pitchFamily="34" charset="0"/>
        </a:defRPr>
      </a:lvl3pPr>
      <a:lvl4pPr algn="ctr" rtl="0" eaLnBrk="0" fontAlgn="base" hangingPunct="0">
        <a:spcBef>
          <a:spcPct val="0"/>
        </a:spcBef>
        <a:spcAft>
          <a:spcPct val="0"/>
        </a:spcAft>
        <a:defRPr sz="3200" b="1">
          <a:solidFill>
            <a:schemeClr val="bg1"/>
          </a:solidFill>
          <a:latin typeface="Verdana" pitchFamily="34" charset="0"/>
        </a:defRPr>
      </a:lvl4pPr>
      <a:lvl5pPr algn="ctr" rtl="0" eaLnBrk="0" fontAlgn="base" hangingPunct="0">
        <a:spcBef>
          <a:spcPct val="0"/>
        </a:spcBef>
        <a:spcAft>
          <a:spcPct val="0"/>
        </a:spcAft>
        <a:defRPr sz="3200" b="1">
          <a:solidFill>
            <a:schemeClr val="bg1"/>
          </a:solidFill>
          <a:latin typeface="Verdana" pitchFamily="34" charset="0"/>
        </a:defRPr>
      </a:lvl5pPr>
      <a:lvl6pPr marL="457200" algn="ctr" rtl="0" eaLnBrk="1" fontAlgn="base" hangingPunct="1">
        <a:spcBef>
          <a:spcPct val="0"/>
        </a:spcBef>
        <a:spcAft>
          <a:spcPct val="0"/>
        </a:spcAft>
        <a:defRPr sz="3200" b="1">
          <a:solidFill>
            <a:schemeClr val="bg1"/>
          </a:solidFill>
          <a:latin typeface="Verdana" pitchFamily="34" charset="0"/>
        </a:defRPr>
      </a:lvl6pPr>
      <a:lvl7pPr marL="914400" algn="ctr" rtl="0" eaLnBrk="1" fontAlgn="base" hangingPunct="1">
        <a:spcBef>
          <a:spcPct val="0"/>
        </a:spcBef>
        <a:spcAft>
          <a:spcPct val="0"/>
        </a:spcAft>
        <a:defRPr sz="3200" b="1">
          <a:solidFill>
            <a:schemeClr val="bg1"/>
          </a:solidFill>
          <a:latin typeface="Verdana" pitchFamily="34" charset="0"/>
        </a:defRPr>
      </a:lvl7pPr>
      <a:lvl8pPr marL="1371600" algn="ctr" rtl="0" eaLnBrk="1" fontAlgn="base" hangingPunct="1">
        <a:spcBef>
          <a:spcPct val="0"/>
        </a:spcBef>
        <a:spcAft>
          <a:spcPct val="0"/>
        </a:spcAft>
        <a:defRPr sz="3200" b="1">
          <a:solidFill>
            <a:schemeClr val="bg1"/>
          </a:solidFill>
          <a:latin typeface="Verdana" pitchFamily="34" charset="0"/>
        </a:defRPr>
      </a:lvl8pPr>
      <a:lvl9pPr marL="1828800" algn="ctr" rtl="0" eaLnBrk="1" fontAlgn="base" hangingPunct="1">
        <a:spcBef>
          <a:spcPct val="0"/>
        </a:spcBef>
        <a:spcAft>
          <a:spcPct val="0"/>
        </a:spcAft>
        <a:defRPr sz="3200" b="1">
          <a:solidFill>
            <a:schemeClr val="bg1"/>
          </a:solidFill>
          <a:latin typeface="Verdana" pitchFamily="34"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v"/>
        <a:defRPr sz="28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itchFamily="2" charset="2"/>
        <a:buChar char="§"/>
        <a:defRPr sz="2800">
          <a:solidFill>
            <a:schemeClr val="tx1"/>
          </a:solidFill>
          <a:latin typeface="Arial" charset="0"/>
        </a:defRPr>
      </a:lvl2pPr>
      <a:lvl3pPr marL="1143000" indent="-228600" algn="l" rtl="0" eaLnBrk="0" fontAlgn="base" hangingPunct="0">
        <a:spcBef>
          <a:spcPct val="20000"/>
        </a:spcBef>
        <a:spcAft>
          <a:spcPct val="0"/>
        </a:spcAft>
        <a:buClr>
          <a:schemeClr val="tx1"/>
        </a:buClr>
        <a:buChar char="•"/>
        <a:defRPr sz="2400">
          <a:solidFill>
            <a:schemeClr val="tx1"/>
          </a:solidFill>
          <a:latin typeface="Arial" charset="0"/>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oleObject" Target="../embeddings/Gr_fico_de_Microsoft_Office_Excel2.xls"/><Relationship Id="rId4" Type="http://schemas.openxmlformats.org/officeDocument/2006/relationships/oleObject" Target="../embeddings/Gr_fico_de_Microsoft_Office_Excel1.xls"/></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Gr_fico_de_Microsoft_Office_Excel3.xls"/></Relationships>
</file>

<file path=ppt/slides/_rels/slide17.xml.rels><?xml version="1.0" encoding="UTF-8" standalone="yes"?>
<Relationships xmlns="http://schemas.openxmlformats.org/package/2006/relationships"><Relationship Id="rId3" Type="http://schemas.openxmlformats.org/officeDocument/2006/relationships/oleObject" Target="../embeddings/Gr_fico_de_Microsoft_Office_Excel4.xls"/><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18.xml.rels><?xml version="1.0" encoding="UTF-8" standalone="yes"?>
<Relationships xmlns="http://schemas.openxmlformats.org/package/2006/relationships"><Relationship Id="rId3" Type="http://schemas.openxmlformats.org/officeDocument/2006/relationships/oleObject" Target="../embeddings/Gr_fico_de_Microsoft_Office_Excel5.xls"/><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oleObject" Target="../embeddings/Gr_fico_de_Microsoft_Office_Excel6.xls"/></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rgbClr val="ADD6FF"/>
            </a:gs>
            <a:gs pos="39000">
              <a:srgbClr val="DFE5F3"/>
            </a:gs>
            <a:gs pos="53000">
              <a:srgbClr val="BECAE7"/>
            </a:gs>
            <a:gs pos="100000">
              <a:srgbClr val="BECAE7"/>
            </a:gs>
          </a:gsLst>
          <a:lin ang="2700000" scaled="1"/>
        </a:gra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250825" y="3068638"/>
            <a:ext cx="8424863" cy="865187"/>
          </a:xfrm>
        </p:spPr>
        <p:txBody>
          <a:bodyPr/>
          <a:lstStyle/>
          <a:p>
            <a:pPr eaLnBrk="1" hangingPunct="1"/>
            <a:r>
              <a:rPr lang="en-US" altLang="es-ES" sz="3200" dirty="0" err="1" smtClean="0">
                <a:latin typeface="Calibri" pitchFamily="34" charset="0"/>
              </a:rPr>
              <a:t>JORNADA</a:t>
            </a:r>
            <a:r>
              <a:rPr lang="en-US" altLang="es-ES" sz="3200" dirty="0" smtClean="0">
                <a:latin typeface="Calibri" pitchFamily="34" charset="0"/>
              </a:rPr>
              <a:t> DE </a:t>
            </a:r>
            <a:r>
              <a:rPr lang="en-US" altLang="es-ES" sz="3200" dirty="0" err="1" smtClean="0">
                <a:latin typeface="Calibri" pitchFamily="34" charset="0"/>
              </a:rPr>
              <a:t>TEMAS</a:t>
            </a:r>
            <a:r>
              <a:rPr lang="en-US" altLang="es-ES" sz="3200" dirty="0" smtClean="0">
                <a:latin typeface="Calibri" pitchFamily="34" charset="0"/>
              </a:rPr>
              <a:t> </a:t>
            </a:r>
            <a:r>
              <a:rPr lang="en-US" altLang="es-ES" sz="3200" dirty="0" err="1" smtClean="0">
                <a:latin typeface="Calibri" pitchFamily="34" charset="0"/>
              </a:rPr>
              <a:t>TERMINADOS</a:t>
            </a:r>
            <a:r>
              <a:rPr lang="en-US" altLang="es-ES" sz="3200" dirty="0" smtClean="0">
                <a:latin typeface="Calibri" pitchFamily="34" charset="0"/>
              </a:rPr>
              <a:t/>
            </a:r>
            <a:br>
              <a:rPr lang="en-US" altLang="es-ES" sz="3200" dirty="0" smtClean="0">
                <a:latin typeface="Calibri" pitchFamily="34" charset="0"/>
              </a:rPr>
            </a:br>
            <a:r>
              <a:rPr lang="en-US" altLang="es-ES" sz="3200" dirty="0" smtClean="0">
                <a:latin typeface="Calibri" pitchFamily="34" charset="0"/>
              </a:rPr>
              <a:t> </a:t>
            </a:r>
          </a:p>
        </p:txBody>
      </p:sp>
      <p:sp>
        <p:nvSpPr>
          <p:cNvPr id="13315" name="Rectangle 3"/>
          <p:cNvSpPr>
            <a:spLocks noGrp="1" noChangeArrowheads="1"/>
          </p:cNvSpPr>
          <p:nvPr>
            <p:ph type="subTitle" idx="1"/>
          </p:nvPr>
        </p:nvSpPr>
        <p:spPr>
          <a:xfrm>
            <a:off x="395288" y="4221163"/>
            <a:ext cx="5891212" cy="2351087"/>
          </a:xfrm>
        </p:spPr>
        <p:txBody>
          <a:bodyPr/>
          <a:lstStyle/>
          <a:p>
            <a:pPr fontAlgn="auto">
              <a:spcAft>
                <a:spcPts val="0"/>
              </a:spcAft>
              <a:defRPr/>
            </a:pPr>
            <a:r>
              <a:rPr lang="en-US" altLang="es-ES" sz="2000" dirty="0" err="1" smtClean="0">
                <a:latin typeface="Calibri" pitchFamily="34" charset="0"/>
              </a:rPr>
              <a:t>Autores</a:t>
            </a:r>
            <a:r>
              <a:rPr lang="en-US" altLang="es-ES" sz="2000" dirty="0" smtClean="0">
                <a:latin typeface="Calibri" pitchFamily="34" charset="0"/>
              </a:rPr>
              <a:t>: </a:t>
            </a:r>
            <a:r>
              <a:rPr lang="es-CO" dirty="0" smtClean="0">
                <a:solidFill>
                  <a:schemeClr val="tx1">
                    <a:lumMod val="65000"/>
                    <a:lumOff val="35000"/>
                  </a:schemeClr>
                </a:solidFill>
              </a:rPr>
              <a:t>: </a:t>
            </a:r>
            <a:endParaRPr lang="es-CO" dirty="0" smtClean="0">
              <a:solidFill>
                <a:schemeClr val="tx1">
                  <a:lumMod val="65000"/>
                  <a:lumOff val="35000"/>
                </a:schemeClr>
              </a:solidFill>
            </a:endParaRPr>
          </a:p>
          <a:p>
            <a:pPr fontAlgn="auto">
              <a:spcAft>
                <a:spcPts val="0"/>
              </a:spcAft>
              <a:defRPr/>
            </a:pPr>
            <a:r>
              <a:rPr lang="es-ES" dirty="0" smtClean="0"/>
              <a:t>Dr. Raúl Orlando </a:t>
            </a:r>
            <a:r>
              <a:rPr lang="es-ES" dirty="0" err="1" smtClean="0"/>
              <a:t>Calderín</a:t>
            </a:r>
            <a:r>
              <a:rPr lang="es-ES" dirty="0" smtClean="0"/>
              <a:t> </a:t>
            </a:r>
            <a:r>
              <a:rPr lang="es-ES" dirty="0" smtClean="0"/>
              <a:t>Bouza</a:t>
            </a:r>
          </a:p>
          <a:p>
            <a:pPr fontAlgn="auto">
              <a:spcAft>
                <a:spcPts val="0"/>
              </a:spcAft>
              <a:defRPr/>
            </a:pPr>
            <a:r>
              <a:rPr lang="es-ES" dirty="0" smtClean="0"/>
              <a:t>Dra. </a:t>
            </a:r>
            <a:r>
              <a:rPr lang="es-CO" dirty="0" smtClean="0"/>
              <a:t>Clara </a:t>
            </a:r>
            <a:r>
              <a:rPr lang="es-CO" dirty="0" smtClean="0"/>
              <a:t>Marcela Rico Cárdenas. </a:t>
            </a:r>
          </a:p>
          <a:p>
            <a:pPr fontAlgn="auto">
              <a:spcAft>
                <a:spcPts val="0"/>
              </a:spcAft>
              <a:defRPr/>
            </a:pPr>
            <a:r>
              <a:rPr lang="es-ES" dirty="0" smtClean="0"/>
              <a:t>Dr</a:t>
            </a:r>
            <a:r>
              <a:rPr lang="es-ES" dirty="0" smtClean="0"/>
              <a:t>. Nelson Roselló Silva. </a:t>
            </a:r>
            <a:endParaRPr lang="en-US" altLang="es-ES" dirty="0" smtClean="0">
              <a:latin typeface="Calibri" pitchFamily="34" charset="0"/>
            </a:endParaRPr>
          </a:p>
          <a:p>
            <a:pPr eaLnBrk="1" hangingPunct="1">
              <a:spcBef>
                <a:spcPct val="0"/>
              </a:spcBef>
            </a:pPr>
            <a:endParaRPr lang="en-US" altLang="es-ES" dirty="0" smtClean="0">
              <a:latin typeface="Calibri" pitchFamily="34" charset="0"/>
            </a:endParaRPr>
          </a:p>
          <a:p>
            <a:pPr algn="ctr" eaLnBrk="1" hangingPunct="1">
              <a:spcBef>
                <a:spcPct val="0"/>
              </a:spcBef>
            </a:pPr>
            <a:r>
              <a:rPr lang="en-US" altLang="es-ES" dirty="0" smtClean="0">
                <a:latin typeface="Calibri" pitchFamily="34" charset="0"/>
              </a:rPr>
              <a:t>   </a:t>
            </a:r>
            <a:r>
              <a:rPr lang="en-US" altLang="es-ES" dirty="0" err="1" smtClean="0">
                <a:latin typeface="Calibri" pitchFamily="34" charset="0"/>
              </a:rPr>
              <a:t>Servicio</a:t>
            </a:r>
            <a:r>
              <a:rPr lang="en-US" altLang="es-ES" dirty="0" smtClean="0">
                <a:latin typeface="Calibri" pitchFamily="34" charset="0"/>
              </a:rPr>
              <a:t> de </a:t>
            </a:r>
            <a:r>
              <a:rPr lang="en-US" altLang="es-ES" dirty="0" err="1" smtClean="0">
                <a:latin typeface="Calibri" pitchFamily="34" charset="0"/>
              </a:rPr>
              <a:t>Medicina</a:t>
            </a:r>
            <a:r>
              <a:rPr lang="en-US" altLang="es-ES" dirty="0" smtClean="0">
                <a:latin typeface="Calibri" pitchFamily="34" charset="0"/>
              </a:rPr>
              <a:t> </a:t>
            </a:r>
            <a:r>
              <a:rPr lang="en-US" altLang="es-ES" dirty="0" err="1" smtClean="0">
                <a:latin typeface="Calibri" pitchFamily="34" charset="0"/>
              </a:rPr>
              <a:t>Interna</a:t>
            </a:r>
            <a:r>
              <a:rPr lang="en-US" altLang="es-ES" dirty="0" smtClean="0">
                <a:latin typeface="Calibri" pitchFamily="34" charset="0"/>
              </a:rPr>
              <a:t>. </a:t>
            </a:r>
          </a:p>
          <a:p>
            <a:pPr algn="ctr" eaLnBrk="1" hangingPunct="1">
              <a:spcBef>
                <a:spcPct val="0"/>
              </a:spcBef>
            </a:pPr>
            <a:r>
              <a:rPr lang="en-US" altLang="es-ES" dirty="0" smtClean="0">
                <a:latin typeface="Calibri" pitchFamily="34" charset="0"/>
              </a:rPr>
              <a:t>      </a:t>
            </a:r>
            <a:r>
              <a:rPr lang="en-US" altLang="es-ES" dirty="0" smtClean="0">
                <a:latin typeface="Calibri" pitchFamily="34" charset="0"/>
              </a:rPr>
              <a:t>La Habana, 2020</a:t>
            </a:r>
          </a:p>
        </p:txBody>
      </p:sp>
      <p:pic>
        <p:nvPicPr>
          <p:cNvPr id="13316" name="Picture 34"/>
          <p:cNvPicPr>
            <a:picLocks noChangeAspect="1" noChangeArrowheads="1"/>
          </p:cNvPicPr>
          <p:nvPr/>
        </p:nvPicPr>
        <p:blipFill>
          <a:blip r:embed="rId2"/>
          <a:srcRect/>
          <a:stretch>
            <a:fillRect/>
          </a:stretch>
        </p:blipFill>
        <p:spPr bwMode="auto">
          <a:xfrm>
            <a:off x="0" y="0"/>
            <a:ext cx="2593975" cy="1512888"/>
          </a:xfrm>
          <a:prstGeom prst="rect">
            <a:avLst/>
          </a:prstGeom>
          <a:noFill/>
          <a:ln w="9525">
            <a:noFill/>
            <a:miter lim="800000"/>
            <a:headEnd/>
            <a:tailEnd/>
          </a:ln>
        </p:spPr>
      </p:pic>
      <p:sp>
        <p:nvSpPr>
          <p:cNvPr id="5" name="4 Rectángulo"/>
          <p:cNvSpPr/>
          <p:nvPr/>
        </p:nvSpPr>
        <p:spPr>
          <a:xfrm>
            <a:off x="214282" y="1500174"/>
            <a:ext cx="5143536" cy="1200329"/>
          </a:xfrm>
          <a:prstGeom prst="rect">
            <a:avLst/>
          </a:prstGeom>
        </p:spPr>
        <p:txBody>
          <a:bodyPr wrap="square">
            <a:spAutoFit/>
          </a:bodyPr>
          <a:lstStyle/>
          <a:p>
            <a:r>
              <a:rPr lang="es-ES_tradnl" sz="2400" b="1" dirty="0" smtClean="0">
                <a:solidFill>
                  <a:schemeClr val="accent2">
                    <a:lumMod val="50000"/>
                  </a:schemeClr>
                </a:solidFill>
              </a:rPr>
              <a:t>ALTERACIONES CLÍNICAS Y METABÓLICAS ASOCIADAS A LA </a:t>
            </a:r>
            <a:r>
              <a:rPr lang="es-ES_tradnl" sz="2400" b="1" dirty="0" err="1" smtClean="0">
                <a:solidFill>
                  <a:schemeClr val="accent2">
                    <a:lumMod val="50000"/>
                  </a:schemeClr>
                </a:solidFill>
              </a:rPr>
              <a:t>INSULINORRESISTENCIA</a:t>
            </a:r>
            <a:endParaRPr lang="es-ES"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altLang="es-ES" i="1" smtClean="0">
                <a:latin typeface="Calibri" pitchFamily="34" charset="0"/>
              </a:rPr>
              <a:t>JORNADA DE TEMAS TERMINADOS</a:t>
            </a:r>
            <a:endParaRPr lang="en-US" altLang="es-ES" i="1" smtClean="0"/>
          </a:p>
        </p:txBody>
      </p:sp>
      <p:sp>
        <p:nvSpPr>
          <p:cNvPr id="4" name="1 Título"/>
          <p:cNvSpPr txBox="1">
            <a:spLocks/>
          </p:cNvSpPr>
          <p:nvPr/>
        </p:nvSpPr>
        <p:spPr bwMode="white">
          <a:xfrm>
            <a:off x="457200" y="1000116"/>
            <a:ext cx="7620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auto" latinLnBrk="0" hangingPunct="0">
              <a:lnSpc>
                <a:spcPct val="100000"/>
              </a:lnSpc>
              <a:spcBef>
                <a:spcPct val="0"/>
              </a:spcBef>
              <a:spcAft>
                <a:spcPts val="0"/>
              </a:spcAft>
              <a:buClrTx/>
              <a:buSzTx/>
              <a:buFontTx/>
              <a:buNone/>
              <a:tabLst/>
              <a:defRPr/>
            </a:pPr>
            <a:r>
              <a:rPr kumimoji="0" lang="es-CO" sz="4400" b="1" i="0" u="none" strike="noStrike" kern="0" cap="none" spc="0" normalizeH="0" baseline="0" noProof="0" smtClean="0">
                <a:ln>
                  <a:noFill/>
                </a:ln>
                <a:solidFill>
                  <a:schemeClr val="accent2">
                    <a:lumMod val="50000"/>
                  </a:schemeClr>
                </a:solidFill>
                <a:effectLst/>
                <a:uLnTx/>
                <a:uFillTx/>
                <a:latin typeface="+mj-lt"/>
                <a:ea typeface="+mj-ea"/>
                <a:cs typeface="+mj-cs"/>
              </a:rPr>
              <a:t>CRITERIOS</a:t>
            </a:r>
            <a:endParaRPr kumimoji="0" lang="es-CO" sz="4400" b="1" i="0" u="none" strike="noStrike" kern="0" cap="none" spc="0" normalizeH="0" baseline="0" noProof="0" dirty="0">
              <a:ln>
                <a:noFill/>
              </a:ln>
              <a:solidFill>
                <a:schemeClr val="accent2">
                  <a:lumMod val="50000"/>
                </a:schemeClr>
              </a:solidFill>
              <a:effectLst/>
              <a:uLnTx/>
              <a:uFillTx/>
              <a:latin typeface="+mj-lt"/>
              <a:ea typeface="+mj-ea"/>
              <a:cs typeface="+mj-cs"/>
            </a:endParaRPr>
          </a:p>
        </p:txBody>
      </p:sp>
      <p:sp>
        <p:nvSpPr>
          <p:cNvPr id="5" name="2 Marcador de contenido"/>
          <p:cNvSpPr>
            <a:spLocks noGrp="1"/>
          </p:cNvSpPr>
          <p:nvPr>
            <p:ph idx="1"/>
          </p:nvPr>
        </p:nvSpPr>
        <p:spPr>
          <a:xfrm>
            <a:off x="214282" y="2057424"/>
            <a:ext cx="8715436" cy="4800600"/>
          </a:xfrm>
        </p:spPr>
        <p:txBody>
          <a:bodyPr rtlCol="0">
            <a:normAutofit lnSpcReduction="10000"/>
          </a:bodyPr>
          <a:lstStyle/>
          <a:p>
            <a:pPr marL="114300" indent="0" fontAlgn="auto">
              <a:spcAft>
                <a:spcPts val="0"/>
              </a:spcAft>
              <a:buFont typeface="Arial" pitchFamily="34" charset="0"/>
              <a:buNone/>
              <a:defRPr/>
            </a:pPr>
            <a:r>
              <a:rPr lang="es-CO" sz="2000" b="1" dirty="0"/>
              <a:t>Criterios de inclusión: </a:t>
            </a:r>
            <a:endParaRPr lang="es-CO" sz="2000" dirty="0"/>
          </a:p>
          <a:p>
            <a:pPr marL="114300" indent="0" algn="just" fontAlgn="auto">
              <a:spcAft>
                <a:spcPts val="0"/>
              </a:spcAft>
              <a:buFont typeface="Arial" pitchFamily="34" charset="0"/>
              <a:buNone/>
              <a:defRPr/>
            </a:pPr>
            <a:r>
              <a:rPr lang="es-CO" sz="2000" dirty="0"/>
              <a:t>Sujetos con edades comprendidas entre 18 y 75 años de edad, independientemente del sexo y color de la piel, con residencia en La Habana, que consintieron en participar en la investigación </a:t>
            </a:r>
          </a:p>
          <a:p>
            <a:pPr marL="114300" indent="0" algn="just" fontAlgn="auto">
              <a:spcAft>
                <a:spcPts val="0"/>
              </a:spcAft>
              <a:buFont typeface="Arial" pitchFamily="34" charset="0"/>
              <a:buNone/>
              <a:defRPr/>
            </a:pPr>
            <a:endParaRPr lang="es-CO" sz="2000" b="1" dirty="0" smtClean="0"/>
          </a:p>
          <a:p>
            <a:pPr marL="114300" indent="0" algn="just" fontAlgn="auto">
              <a:spcAft>
                <a:spcPts val="0"/>
              </a:spcAft>
              <a:buFont typeface="Arial" pitchFamily="34" charset="0"/>
              <a:buNone/>
              <a:defRPr/>
            </a:pPr>
            <a:r>
              <a:rPr lang="es-CO" sz="2000" b="1" dirty="0" smtClean="0"/>
              <a:t>Criterios </a:t>
            </a:r>
            <a:r>
              <a:rPr lang="es-CO" sz="2000" b="1" dirty="0"/>
              <a:t>de exclusión: </a:t>
            </a:r>
            <a:endParaRPr lang="es-CO" sz="2000" b="1" dirty="0" smtClean="0"/>
          </a:p>
          <a:p>
            <a:pPr algn="just" fontAlgn="auto">
              <a:spcAft>
                <a:spcPts val="0"/>
              </a:spcAft>
              <a:buFont typeface="Arial" pitchFamily="34" charset="0"/>
              <a:buChar char="•"/>
              <a:defRPr/>
            </a:pPr>
            <a:r>
              <a:rPr lang="es-CO" sz="2000" dirty="0" smtClean="0"/>
              <a:t>Prediabetes, </a:t>
            </a:r>
            <a:r>
              <a:rPr lang="es-CO" sz="2000" dirty="0"/>
              <a:t>DM 2 y otras endocrinopatías, como hipotiroidismo, hipertiroidismo, acromegalia, Cushing, insuficiencia suprarrenal y síndrome de ovarios </a:t>
            </a:r>
            <a:r>
              <a:rPr lang="es-CO" sz="2000" dirty="0" err="1"/>
              <a:t>poliquísticos</a:t>
            </a:r>
            <a:r>
              <a:rPr lang="es-CO" sz="2000" dirty="0"/>
              <a:t>.</a:t>
            </a:r>
          </a:p>
          <a:p>
            <a:pPr algn="just" fontAlgn="auto">
              <a:spcAft>
                <a:spcPts val="0"/>
              </a:spcAft>
              <a:buFont typeface="Arial" pitchFamily="34" charset="0"/>
              <a:buChar char="•"/>
              <a:defRPr/>
            </a:pPr>
            <a:r>
              <a:rPr lang="es-CO" sz="2000" dirty="0"/>
              <a:t>Hipertensión arterial secundaria (Hiperaldosteronismo, de causa renal, síndrome de apnea obstructiva del sueño.</a:t>
            </a:r>
          </a:p>
          <a:p>
            <a:pPr algn="just" fontAlgn="auto">
              <a:spcAft>
                <a:spcPts val="0"/>
              </a:spcAft>
              <a:buFont typeface="Arial" pitchFamily="34" charset="0"/>
              <a:buChar char="•"/>
              <a:defRPr/>
            </a:pPr>
            <a:r>
              <a:rPr lang="es-CO" sz="2000" dirty="0"/>
              <a:t>Hepatopatía crónica. </a:t>
            </a:r>
          </a:p>
          <a:p>
            <a:pPr algn="just" fontAlgn="auto">
              <a:spcAft>
                <a:spcPts val="0"/>
              </a:spcAft>
              <a:buFont typeface="Arial" pitchFamily="34" charset="0"/>
              <a:buChar char="•"/>
              <a:defRPr/>
            </a:pPr>
            <a:endParaRPr lang="es-CO"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altLang="es-ES" i="1" smtClean="0">
                <a:latin typeface="Calibri" pitchFamily="34" charset="0"/>
              </a:rPr>
              <a:t>JORNADA DE TEMAS TERMINADOS</a:t>
            </a:r>
            <a:endParaRPr lang="en-US" altLang="es-ES" i="1" smtClean="0"/>
          </a:p>
        </p:txBody>
      </p:sp>
      <p:sp>
        <p:nvSpPr>
          <p:cNvPr id="4" name="1 Título"/>
          <p:cNvSpPr txBox="1">
            <a:spLocks/>
          </p:cNvSpPr>
          <p:nvPr/>
        </p:nvSpPr>
        <p:spPr bwMode="white">
          <a:xfrm>
            <a:off x="457200" y="1071554"/>
            <a:ext cx="7620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auto" latinLnBrk="0" hangingPunct="0">
              <a:lnSpc>
                <a:spcPct val="100000"/>
              </a:lnSpc>
              <a:spcBef>
                <a:spcPct val="0"/>
              </a:spcBef>
              <a:spcAft>
                <a:spcPts val="0"/>
              </a:spcAft>
              <a:buClrTx/>
              <a:buSzTx/>
              <a:buFontTx/>
              <a:buNone/>
              <a:tabLst/>
              <a:defRPr/>
            </a:pPr>
            <a:r>
              <a:rPr kumimoji="0" lang="es-CO" sz="4400" b="1" i="0" u="none" strike="noStrike" kern="0" cap="none" spc="0" normalizeH="0" baseline="0" noProof="0" dirty="0" smtClean="0">
                <a:ln>
                  <a:noFill/>
                </a:ln>
                <a:solidFill>
                  <a:schemeClr val="accent2">
                    <a:lumMod val="50000"/>
                  </a:schemeClr>
                </a:solidFill>
                <a:effectLst/>
                <a:uLnTx/>
                <a:uFillTx/>
                <a:latin typeface="+mj-lt"/>
                <a:ea typeface="+mj-ea"/>
                <a:cs typeface="+mj-cs"/>
              </a:rPr>
              <a:t>CRITERIOS</a:t>
            </a:r>
            <a:endParaRPr kumimoji="0" lang="es-CO" sz="4400" b="1" i="0" u="none" strike="noStrike" kern="0" cap="none" spc="0" normalizeH="0" baseline="0" noProof="0" dirty="0">
              <a:ln>
                <a:noFill/>
              </a:ln>
              <a:solidFill>
                <a:schemeClr val="accent2">
                  <a:lumMod val="50000"/>
                </a:schemeClr>
              </a:solidFill>
              <a:effectLst/>
              <a:uLnTx/>
              <a:uFillTx/>
              <a:latin typeface="+mj-lt"/>
              <a:ea typeface="+mj-ea"/>
              <a:cs typeface="+mj-cs"/>
            </a:endParaRPr>
          </a:p>
        </p:txBody>
      </p:sp>
      <p:sp>
        <p:nvSpPr>
          <p:cNvPr id="5" name="2 Marcador de contenido"/>
          <p:cNvSpPr>
            <a:spLocks noGrp="1"/>
          </p:cNvSpPr>
          <p:nvPr>
            <p:ph idx="1"/>
          </p:nvPr>
        </p:nvSpPr>
        <p:spPr>
          <a:xfrm>
            <a:off x="214282" y="2200300"/>
            <a:ext cx="8715436" cy="4586286"/>
          </a:xfrm>
          <a:ln>
            <a:solidFill>
              <a:schemeClr val="accent1"/>
            </a:solidFill>
          </a:ln>
        </p:spPr>
        <p:txBody>
          <a:bodyPr rtlCol="0">
            <a:normAutofit lnSpcReduction="10000"/>
          </a:bodyPr>
          <a:lstStyle/>
          <a:p>
            <a:pPr marL="114300" indent="0" algn="just" fontAlgn="auto">
              <a:spcAft>
                <a:spcPts val="0"/>
              </a:spcAft>
              <a:buFont typeface="Arial" pitchFamily="34" charset="0"/>
              <a:buNone/>
              <a:defRPr/>
            </a:pPr>
            <a:r>
              <a:rPr lang="es-CO" sz="2000" b="1" dirty="0"/>
              <a:t>Criterios de exclusión: </a:t>
            </a:r>
            <a:endParaRPr lang="es-CO" sz="2000" b="1" dirty="0" smtClean="0"/>
          </a:p>
          <a:p>
            <a:pPr marL="114300" indent="0" algn="just" fontAlgn="auto">
              <a:spcAft>
                <a:spcPts val="0"/>
              </a:spcAft>
              <a:buFont typeface="Arial" pitchFamily="34" charset="0"/>
              <a:buNone/>
              <a:defRPr/>
            </a:pPr>
            <a:endParaRPr lang="es-CO" sz="2000" dirty="0"/>
          </a:p>
          <a:p>
            <a:pPr algn="just" fontAlgn="auto">
              <a:spcAft>
                <a:spcPts val="0"/>
              </a:spcAft>
              <a:buFont typeface="Arial" pitchFamily="34" charset="0"/>
              <a:buChar char="•"/>
              <a:defRPr/>
            </a:pPr>
            <a:r>
              <a:rPr lang="es-CO" sz="2000" dirty="0"/>
              <a:t>Enfermedad Renal Crónica.</a:t>
            </a:r>
          </a:p>
          <a:p>
            <a:pPr algn="just" fontAlgn="auto">
              <a:spcAft>
                <a:spcPts val="0"/>
              </a:spcAft>
              <a:buFont typeface="Arial" pitchFamily="34" charset="0"/>
              <a:buChar char="•"/>
              <a:defRPr/>
            </a:pPr>
            <a:r>
              <a:rPr lang="es-CO" sz="2000" dirty="0"/>
              <a:t>Alcoholismo.</a:t>
            </a:r>
          </a:p>
          <a:p>
            <a:pPr algn="just" fontAlgn="auto">
              <a:spcAft>
                <a:spcPts val="0"/>
              </a:spcAft>
              <a:buFont typeface="Arial" pitchFamily="34" charset="0"/>
              <a:buChar char="•"/>
              <a:defRPr/>
            </a:pPr>
            <a:r>
              <a:rPr lang="es-CO" sz="2000" dirty="0"/>
              <a:t>Presencia de cáncer diagnosticado.</a:t>
            </a:r>
          </a:p>
          <a:p>
            <a:pPr algn="just" fontAlgn="auto">
              <a:spcAft>
                <a:spcPts val="0"/>
              </a:spcAft>
              <a:buFont typeface="Arial" pitchFamily="34" charset="0"/>
              <a:buChar char="•"/>
              <a:defRPr/>
            </a:pPr>
            <a:r>
              <a:rPr lang="es-CO" sz="2000" dirty="0"/>
              <a:t>Enfermedades del tejido conectivo.</a:t>
            </a:r>
          </a:p>
          <a:p>
            <a:pPr algn="just" fontAlgn="auto">
              <a:spcAft>
                <a:spcPts val="0"/>
              </a:spcAft>
              <a:buFont typeface="Arial" pitchFamily="34" charset="0"/>
              <a:buChar char="•"/>
              <a:defRPr/>
            </a:pPr>
            <a:r>
              <a:rPr lang="es-CO" sz="2000" dirty="0"/>
              <a:t>Que estén realizando un programa de dieta y ejercicios.</a:t>
            </a:r>
          </a:p>
          <a:p>
            <a:pPr algn="just" fontAlgn="auto">
              <a:spcAft>
                <a:spcPts val="0"/>
              </a:spcAft>
              <a:buFont typeface="Arial" pitchFamily="34" charset="0"/>
              <a:buChar char="•"/>
              <a:defRPr/>
            </a:pPr>
            <a:r>
              <a:rPr lang="es-CO" sz="2000" dirty="0"/>
              <a:t>Que consuman medicamentos que empeoren la sensibilidad a la insulina como los esteroides</a:t>
            </a:r>
          </a:p>
          <a:p>
            <a:pPr algn="just" fontAlgn="auto">
              <a:spcAft>
                <a:spcPts val="0"/>
              </a:spcAft>
              <a:buFont typeface="Arial" pitchFamily="34" charset="0"/>
              <a:buChar char="•"/>
              <a:defRPr/>
            </a:pPr>
            <a:r>
              <a:rPr lang="es-CO" sz="2000" dirty="0"/>
              <a:t>Antecedentes de enfermedades psiquiátricas o de retraso mental.</a:t>
            </a:r>
          </a:p>
          <a:p>
            <a:pPr algn="just" fontAlgn="auto">
              <a:spcAft>
                <a:spcPts val="0"/>
              </a:spcAft>
              <a:buFont typeface="Arial" pitchFamily="34" charset="0"/>
              <a:buChar char="•"/>
              <a:defRPr/>
            </a:pPr>
            <a:r>
              <a:rPr lang="es-CO" sz="2000" dirty="0"/>
              <a:t>Estrés quirúrgico o médico de menos de 3 meses de evolución.</a:t>
            </a:r>
          </a:p>
          <a:p>
            <a:pPr algn="just" fontAlgn="auto">
              <a:spcAft>
                <a:spcPts val="0"/>
              </a:spcAft>
              <a:buFont typeface="Arial" pitchFamily="34" charset="0"/>
              <a:buChar char="•"/>
              <a:defRPr/>
            </a:pPr>
            <a:r>
              <a:rPr lang="es-CO" sz="2000" dirty="0"/>
              <a:t>Bajo peso</a:t>
            </a:r>
            <a:r>
              <a:rPr lang="es-CO" sz="2000" dirty="0" smtClean="0"/>
              <a:t>.</a:t>
            </a:r>
            <a:endParaRPr lang="es-CO"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altLang="es-ES" i="1" smtClean="0">
                <a:latin typeface="Calibri" pitchFamily="34" charset="0"/>
              </a:rPr>
              <a:t>JORNADA DE TEMAS TERMINADOS</a:t>
            </a:r>
            <a:endParaRPr lang="en-US" altLang="es-ES" i="1" smtClean="0"/>
          </a:p>
        </p:txBody>
      </p:sp>
      <p:sp>
        <p:nvSpPr>
          <p:cNvPr id="4" name="1 Título"/>
          <p:cNvSpPr txBox="1">
            <a:spLocks/>
          </p:cNvSpPr>
          <p:nvPr/>
        </p:nvSpPr>
        <p:spPr bwMode="white">
          <a:xfrm>
            <a:off x="323850" y="1333506"/>
            <a:ext cx="8462992" cy="73817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auto" latinLnBrk="0" hangingPunct="0">
              <a:lnSpc>
                <a:spcPct val="100000"/>
              </a:lnSpc>
              <a:spcBef>
                <a:spcPct val="0"/>
              </a:spcBef>
              <a:spcAft>
                <a:spcPts val="0"/>
              </a:spcAft>
              <a:buClrTx/>
              <a:buSzTx/>
              <a:buFontTx/>
              <a:buNone/>
              <a:tabLst/>
              <a:defRPr/>
            </a:pPr>
            <a:r>
              <a:rPr kumimoji="0" lang="es-CO" sz="4000" b="1" i="0" u="none" strike="noStrike" kern="0" cap="none" spc="0" normalizeH="0" baseline="0" noProof="0" dirty="0" smtClean="0">
                <a:ln>
                  <a:noFill/>
                </a:ln>
                <a:solidFill>
                  <a:schemeClr val="accent2">
                    <a:lumMod val="50000"/>
                  </a:schemeClr>
                </a:solidFill>
                <a:effectLst/>
                <a:uLnTx/>
                <a:uFillTx/>
                <a:latin typeface="+mj-lt"/>
                <a:ea typeface="+mj-ea"/>
                <a:cs typeface="+mj-cs"/>
              </a:rPr>
              <a:t>Técnicas y Procedimientos</a:t>
            </a:r>
            <a:r>
              <a:rPr kumimoji="0" lang="es-CO" sz="2800" b="1" i="0" u="none" strike="noStrike" kern="0" cap="none" spc="0" normalizeH="0" baseline="0" noProof="0" dirty="0" smtClean="0">
                <a:ln>
                  <a:noFill/>
                </a:ln>
                <a:solidFill>
                  <a:schemeClr val="bg1"/>
                </a:solidFill>
                <a:effectLst/>
                <a:uLnTx/>
                <a:uFillTx/>
                <a:latin typeface="+mj-lt"/>
                <a:ea typeface="+mj-ea"/>
                <a:cs typeface="+mj-cs"/>
              </a:rPr>
              <a:t/>
            </a:r>
            <a:br>
              <a:rPr kumimoji="0" lang="es-CO" sz="2800" b="1" i="0" u="none" strike="noStrike" kern="0" cap="none" spc="0" normalizeH="0" baseline="0" noProof="0" dirty="0" smtClean="0">
                <a:ln>
                  <a:noFill/>
                </a:ln>
                <a:solidFill>
                  <a:schemeClr val="bg1"/>
                </a:solidFill>
                <a:effectLst/>
                <a:uLnTx/>
                <a:uFillTx/>
                <a:latin typeface="+mj-lt"/>
                <a:ea typeface="+mj-ea"/>
                <a:cs typeface="+mj-cs"/>
              </a:rPr>
            </a:br>
            <a:endParaRPr kumimoji="0" lang="es-CO" sz="2800" b="1" i="0" u="none" strike="noStrike" kern="0" cap="none" spc="0" normalizeH="0" baseline="0" noProof="0" dirty="0">
              <a:ln>
                <a:noFill/>
              </a:ln>
              <a:solidFill>
                <a:schemeClr val="bg1"/>
              </a:solidFill>
              <a:effectLst/>
              <a:uLnTx/>
              <a:uFillTx/>
              <a:latin typeface="+mj-lt"/>
              <a:ea typeface="+mj-ea"/>
              <a:cs typeface="+mj-cs"/>
            </a:endParaRPr>
          </a:p>
        </p:txBody>
      </p:sp>
      <p:sp>
        <p:nvSpPr>
          <p:cNvPr id="5" name="2 Marcador de contenido"/>
          <p:cNvSpPr>
            <a:spLocks noGrp="1"/>
          </p:cNvSpPr>
          <p:nvPr>
            <p:ph idx="1"/>
          </p:nvPr>
        </p:nvSpPr>
        <p:spPr>
          <a:xfrm>
            <a:off x="214282" y="2000240"/>
            <a:ext cx="8643998" cy="4400568"/>
          </a:xfrm>
        </p:spPr>
        <p:txBody>
          <a:bodyPr/>
          <a:lstStyle/>
          <a:p>
            <a:pPr marL="114300" indent="0" algn="just">
              <a:buFont typeface="Arial" charset="0"/>
              <a:buNone/>
            </a:pPr>
            <a:r>
              <a:rPr lang="es-CO" sz="2000" dirty="0" smtClean="0"/>
              <a:t>Los datos necesarios para el desarrollo de la investigación se obtuvieron de la entrevista al paciente, el examen clínico y las mediciones pertinentes como tensión arterial, físicas y bioquímicas. </a:t>
            </a:r>
          </a:p>
          <a:p>
            <a:pPr marL="114300" indent="0" algn="just">
              <a:buFont typeface="Arial" charset="0"/>
              <a:buNone/>
            </a:pPr>
            <a:r>
              <a:rPr lang="es-CO" sz="2000" dirty="0" smtClean="0"/>
              <a:t> </a:t>
            </a:r>
          </a:p>
          <a:p>
            <a:pPr marL="114300" indent="0" algn="just">
              <a:buFont typeface="Arial" charset="0"/>
              <a:buNone/>
            </a:pPr>
            <a:r>
              <a:rPr lang="es-CO" sz="2000" dirty="0" smtClean="0"/>
              <a:t>Los participantes que aceptaron mediante la firma del consentimiento informado</a:t>
            </a:r>
          </a:p>
          <a:p>
            <a:pPr marL="114300" indent="0" algn="just">
              <a:buFont typeface="Arial" charset="0"/>
              <a:buNone/>
            </a:pPr>
            <a:endParaRPr lang="es-CO" sz="2000" dirty="0" smtClean="0"/>
          </a:p>
          <a:p>
            <a:pPr marL="114300" indent="0" algn="just">
              <a:buFont typeface="Arial" charset="0"/>
              <a:buNone/>
            </a:pPr>
            <a:r>
              <a:rPr lang="es-CO" sz="2000" dirty="0" smtClean="0"/>
              <a:t>Las mediciones bioquímicas se realizaron en ayuno. Se tomó una muestra para realizarles una prueba de tolerancia a la glucosa oral (</a:t>
            </a:r>
            <a:r>
              <a:rPr lang="es-CO" sz="2000" dirty="0" err="1" smtClean="0"/>
              <a:t>PTG</a:t>
            </a:r>
            <a:r>
              <a:rPr lang="es-CO" sz="2000" dirty="0" smtClean="0"/>
              <a:t>-oral) para descartar pacientes diabéticos, con dosificación de </a:t>
            </a:r>
            <a:r>
              <a:rPr lang="es-CO" sz="2000" dirty="0" err="1" smtClean="0"/>
              <a:t>insulinemia</a:t>
            </a:r>
            <a:r>
              <a:rPr lang="es-CO" sz="2000" dirty="0" smtClean="0"/>
              <a:t> basal.</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altLang="es-ES" i="1" smtClean="0">
                <a:latin typeface="Calibri" pitchFamily="34" charset="0"/>
              </a:rPr>
              <a:t>JORNADA DE TEMAS TERMINADOS</a:t>
            </a:r>
            <a:endParaRPr lang="en-US" altLang="es-ES" i="1" smtClean="0"/>
          </a:p>
        </p:txBody>
      </p:sp>
      <p:sp>
        <p:nvSpPr>
          <p:cNvPr id="4" name="2 Marcador de contenido"/>
          <p:cNvSpPr>
            <a:spLocks noGrp="1"/>
          </p:cNvSpPr>
          <p:nvPr>
            <p:ph idx="1"/>
          </p:nvPr>
        </p:nvSpPr>
        <p:spPr>
          <a:xfrm>
            <a:off x="214282" y="1985986"/>
            <a:ext cx="8715436" cy="4800600"/>
          </a:xfrm>
        </p:spPr>
        <p:txBody>
          <a:bodyPr rtlCol="0">
            <a:normAutofit/>
          </a:bodyPr>
          <a:lstStyle/>
          <a:p>
            <a:pPr fontAlgn="auto">
              <a:spcAft>
                <a:spcPts val="0"/>
              </a:spcAft>
              <a:buFont typeface="Arial" pitchFamily="34" charset="0"/>
              <a:buChar char="•"/>
              <a:defRPr/>
            </a:pPr>
            <a:r>
              <a:rPr lang="es-CO" sz="2400" dirty="0" smtClean="0"/>
              <a:t>Criterio </a:t>
            </a:r>
            <a:r>
              <a:rPr lang="es-CO" sz="2400" dirty="0"/>
              <a:t>de IR:</a:t>
            </a:r>
            <a:r>
              <a:rPr lang="es-CO" sz="2400" i="1" baseline="30000" dirty="0"/>
              <a:t> </a:t>
            </a:r>
            <a:r>
              <a:rPr lang="es-CO" sz="2400" dirty="0" smtClean="0"/>
              <a:t>índice </a:t>
            </a:r>
            <a:r>
              <a:rPr lang="es-CO" sz="2400" dirty="0"/>
              <a:t>de IR-HOMA </a:t>
            </a:r>
            <a:r>
              <a:rPr lang="es-CO" sz="2400" i="1" dirty="0"/>
              <a:t>(</a:t>
            </a:r>
            <a:r>
              <a:rPr lang="es-CO" sz="2400" i="1" dirty="0" err="1"/>
              <a:t>Homeostatic</a:t>
            </a:r>
            <a:r>
              <a:rPr lang="es-CO" sz="2400" i="1" dirty="0"/>
              <a:t> </a:t>
            </a:r>
            <a:r>
              <a:rPr lang="es-CO" sz="2400" i="1" dirty="0" err="1"/>
              <a:t>model</a:t>
            </a:r>
            <a:r>
              <a:rPr lang="es-CO" sz="2400" i="1" dirty="0"/>
              <a:t> </a:t>
            </a:r>
            <a:r>
              <a:rPr lang="es-CO" sz="2400" i="1" dirty="0" err="1"/>
              <a:t>assessment</a:t>
            </a:r>
            <a:r>
              <a:rPr lang="es-CO" sz="2400" i="1" dirty="0"/>
              <a:t>), </a:t>
            </a:r>
            <a:endParaRPr lang="es-CO" sz="2400" i="1" baseline="30000" dirty="0"/>
          </a:p>
          <a:p>
            <a:pPr fontAlgn="auto">
              <a:spcAft>
                <a:spcPts val="0"/>
              </a:spcAft>
              <a:buFont typeface="Arial" pitchFamily="34" charset="0"/>
              <a:buChar char="•"/>
              <a:defRPr/>
            </a:pPr>
            <a:r>
              <a:rPr lang="es-CO" sz="2400" dirty="0" smtClean="0"/>
              <a:t>Método indirecto, </a:t>
            </a:r>
            <a:r>
              <a:rPr lang="es-CO" sz="2400" dirty="0"/>
              <a:t>calculado a partir de los niveles de glucemia e </a:t>
            </a:r>
            <a:r>
              <a:rPr lang="es-CO" sz="2400" dirty="0" err="1"/>
              <a:t>insulinemia</a:t>
            </a:r>
            <a:r>
              <a:rPr lang="es-CO" sz="2400" dirty="0"/>
              <a:t> </a:t>
            </a:r>
            <a:r>
              <a:rPr lang="es-CO" sz="2400" dirty="0" smtClean="0"/>
              <a:t>basal:</a:t>
            </a:r>
          </a:p>
          <a:p>
            <a:pPr marL="114300" indent="0" fontAlgn="auto">
              <a:spcAft>
                <a:spcPts val="0"/>
              </a:spcAft>
              <a:buFont typeface="Arial" pitchFamily="34" charset="0"/>
              <a:buNone/>
              <a:defRPr/>
            </a:pPr>
            <a:endParaRPr lang="es-CO" sz="2400" dirty="0" smtClean="0"/>
          </a:p>
          <a:p>
            <a:pPr marL="114300" indent="0" fontAlgn="auto">
              <a:spcAft>
                <a:spcPts val="0"/>
              </a:spcAft>
              <a:buFont typeface="Arial" pitchFamily="34" charset="0"/>
              <a:buNone/>
              <a:defRPr/>
            </a:pPr>
            <a:r>
              <a:rPr lang="es-CO" sz="1600" b="1" i="1" dirty="0"/>
              <a:t>HOMA-IR </a:t>
            </a:r>
            <a:r>
              <a:rPr lang="es-CO" sz="1600" i="1" baseline="30000" dirty="0" smtClean="0"/>
              <a:t> </a:t>
            </a:r>
            <a:r>
              <a:rPr lang="es-CO" sz="1600" i="1" dirty="0"/>
              <a:t>= </a:t>
            </a:r>
            <a:r>
              <a:rPr lang="es-CO" sz="1600" i="1" u="sng" dirty="0"/>
              <a:t>glucosa en </a:t>
            </a:r>
            <a:r>
              <a:rPr lang="es-CO" sz="1600" i="1" u="sng" dirty="0" err="1"/>
              <a:t>mmmol</a:t>
            </a:r>
            <a:r>
              <a:rPr lang="es-CO" sz="1600" i="1" u="sng" dirty="0"/>
              <a:t>/l x </a:t>
            </a:r>
            <a:r>
              <a:rPr lang="es-CO" sz="1600" i="1" u="sng" dirty="0" err="1"/>
              <a:t>insulinemia</a:t>
            </a:r>
            <a:r>
              <a:rPr lang="es-CO" sz="1600" i="1" u="sng" dirty="0"/>
              <a:t> </a:t>
            </a:r>
            <a:r>
              <a:rPr lang="es-CO" sz="1600" i="1" u="sng" dirty="0" smtClean="0"/>
              <a:t>en </a:t>
            </a:r>
            <a:r>
              <a:rPr lang="es-CO" sz="1600" i="1" u="sng" dirty="0" err="1" smtClean="0"/>
              <a:t>microunidades</a:t>
            </a:r>
            <a:r>
              <a:rPr lang="es-CO" sz="1600" i="1" u="sng" dirty="0" smtClean="0"/>
              <a:t>/l</a:t>
            </a:r>
            <a:endParaRPr lang="es-CO" sz="1600" dirty="0"/>
          </a:p>
          <a:p>
            <a:pPr marL="114300" indent="0" fontAlgn="auto">
              <a:spcAft>
                <a:spcPts val="0"/>
              </a:spcAft>
              <a:buFont typeface="Arial" pitchFamily="34" charset="0"/>
              <a:buNone/>
              <a:defRPr/>
            </a:pPr>
            <a:r>
              <a:rPr lang="es-CO" sz="2400" dirty="0"/>
              <a:t>                                  </a:t>
            </a:r>
            <a:r>
              <a:rPr lang="es-CO" sz="1600" dirty="0" smtClean="0"/>
              <a:t>22,5</a:t>
            </a:r>
            <a:endParaRPr lang="es-CO" sz="1600" dirty="0"/>
          </a:p>
          <a:p>
            <a:pPr marL="114300" indent="0" fontAlgn="auto">
              <a:spcAft>
                <a:spcPts val="0"/>
              </a:spcAft>
              <a:buFont typeface="Arial" pitchFamily="34" charset="0"/>
              <a:buNone/>
              <a:defRPr/>
            </a:pPr>
            <a:r>
              <a:rPr lang="es-CO" sz="2400" dirty="0"/>
              <a:t>En la presente investigación se utilizó el punto de corte de IR según IR-HOMA, de Arranz y colaboradores, </a:t>
            </a:r>
            <a:r>
              <a:rPr lang="es-CO" sz="2400" baseline="30000" dirty="0"/>
              <a:t>63</a:t>
            </a:r>
            <a:r>
              <a:rPr lang="es-CO" sz="2400" dirty="0"/>
              <a:t> determinado por el Instituto Nacional de Endocrinología de Cuba (INEN), que es de IR-HOMA </a:t>
            </a:r>
            <a:r>
              <a:rPr lang="es-CO" sz="2400" b="1" dirty="0"/>
              <a:t>≥ 2,6.</a:t>
            </a:r>
          </a:p>
          <a:p>
            <a:pPr fontAlgn="auto">
              <a:spcAft>
                <a:spcPts val="0"/>
              </a:spcAft>
              <a:buFont typeface="Arial" pitchFamily="34" charset="0"/>
              <a:buChar char="•"/>
              <a:defRPr/>
            </a:pPr>
            <a:endParaRPr lang="es-CO" sz="2400" dirty="0"/>
          </a:p>
        </p:txBody>
      </p:sp>
      <p:sp>
        <p:nvSpPr>
          <p:cNvPr id="5" name="1 Título"/>
          <p:cNvSpPr txBox="1">
            <a:spLocks/>
          </p:cNvSpPr>
          <p:nvPr/>
        </p:nvSpPr>
        <p:spPr>
          <a:xfrm>
            <a:off x="636588" y="1142985"/>
            <a:ext cx="7620000" cy="928694"/>
          </a:xfrm>
          <a:prstGeom prst="rect">
            <a:avLst/>
          </a:prstGeom>
        </p:spPr>
        <p:txBody>
          <a:bodyPr anchor="ct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pPr fontAlgn="auto">
              <a:spcAft>
                <a:spcPts val="0"/>
              </a:spcAft>
              <a:defRPr/>
            </a:pPr>
            <a:r>
              <a:rPr lang="es-CO" sz="4400" dirty="0" smtClean="0">
                <a:solidFill>
                  <a:schemeClr val="accent2">
                    <a:lumMod val="50000"/>
                  </a:schemeClr>
                </a:solidFill>
              </a:rPr>
              <a:t>Técnicas y </a:t>
            </a:r>
            <a:r>
              <a:rPr lang="es-CO" sz="4400" dirty="0" smtClean="0">
                <a:solidFill>
                  <a:schemeClr val="accent2">
                    <a:lumMod val="50000"/>
                  </a:schemeClr>
                </a:solidFill>
              </a:rPr>
              <a:t>Procedimientos</a:t>
            </a:r>
            <a:endParaRPr lang="es-CO" sz="4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altLang="es-ES" i="1" smtClean="0">
                <a:latin typeface="Calibri" pitchFamily="34" charset="0"/>
              </a:rPr>
              <a:t>JORNADA DE TEMAS TERMINADOS</a:t>
            </a:r>
            <a:endParaRPr lang="en-US" altLang="es-ES" i="1" smtClean="0"/>
          </a:p>
        </p:txBody>
      </p:sp>
      <p:sp>
        <p:nvSpPr>
          <p:cNvPr id="4" name="1 Título"/>
          <p:cNvSpPr txBox="1">
            <a:spLocks/>
          </p:cNvSpPr>
          <p:nvPr/>
        </p:nvSpPr>
        <p:spPr bwMode="white">
          <a:xfrm>
            <a:off x="457200" y="1000116"/>
            <a:ext cx="7620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auto" latinLnBrk="0" hangingPunct="0">
              <a:lnSpc>
                <a:spcPct val="100000"/>
              </a:lnSpc>
              <a:spcBef>
                <a:spcPct val="0"/>
              </a:spcBef>
              <a:spcAft>
                <a:spcPts val="0"/>
              </a:spcAft>
              <a:buClrTx/>
              <a:buSzTx/>
              <a:buFontTx/>
              <a:buNone/>
              <a:tabLst/>
              <a:defRPr/>
            </a:pPr>
            <a:r>
              <a:rPr kumimoji="0" lang="es-CO" sz="4400" b="1" i="0" u="none" strike="noStrike" kern="0" cap="none" spc="0" normalizeH="0" baseline="0" noProof="0" dirty="0" smtClean="0">
                <a:ln>
                  <a:noFill/>
                </a:ln>
                <a:solidFill>
                  <a:schemeClr val="accent2">
                    <a:lumMod val="50000"/>
                  </a:schemeClr>
                </a:solidFill>
                <a:effectLst/>
                <a:uLnTx/>
                <a:uFillTx/>
                <a:latin typeface="+mj-lt"/>
                <a:ea typeface="+mj-ea"/>
                <a:cs typeface="+mj-cs"/>
              </a:rPr>
              <a:t>Análisis Estadístico</a:t>
            </a:r>
            <a:endParaRPr kumimoji="0" lang="es-CO" sz="4400" b="1" i="0" u="none" strike="noStrike" kern="0" cap="none" spc="0" normalizeH="0" baseline="0" noProof="0" dirty="0">
              <a:ln>
                <a:noFill/>
              </a:ln>
              <a:solidFill>
                <a:schemeClr val="bg1"/>
              </a:solidFill>
              <a:effectLst/>
              <a:uLnTx/>
              <a:uFillTx/>
              <a:latin typeface="+mj-lt"/>
              <a:ea typeface="+mj-ea"/>
              <a:cs typeface="+mj-cs"/>
            </a:endParaRPr>
          </a:p>
        </p:txBody>
      </p:sp>
      <p:sp>
        <p:nvSpPr>
          <p:cNvPr id="5" name="2 Marcador de contenido"/>
          <p:cNvSpPr>
            <a:spLocks noGrp="1"/>
          </p:cNvSpPr>
          <p:nvPr>
            <p:ph idx="1"/>
          </p:nvPr>
        </p:nvSpPr>
        <p:spPr>
          <a:xfrm>
            <a:off x="285720" y="2128862"/>
            <a:ext cx="8572560" cy="4586286"/>
          </a:xfrm>
        </p:spPr>
        <p:txBody>
          <a:bodyPr rtlCol="0">
            <a:noAutofit/>
          </a:bodyPr>
          <a:lstStyle/>
          <a:p>
            <a:pPr algn="just" fontAlgn="auto">
              <a:spcAft>
                <a:spcPts val="0"/>
              </a:spcAft>
              <a:buFont typeface="Arial" pitchFamily="34" charset="0"/>
              <a:buChar char="•"/>
              <a:defRPr/>
            </a:pPr>
            <a:r>
              <a:rPr lang="es-CO" sz="1800" dirty="0" smtClean="0"/>
              <a:t>Los datos se procesaron </a:t>
            </a:r>
            <a:r>
              <a:rPr lang="es-CO" sz="1800" dirty="0"/>
              <a:t>a través del programa estadístico IBM SPSS </a:t>
            </a:r>
            <a:r>
              <a:rPr lang="es-CO" sz="1800" dirty="0" err="1"/>
              <a:t>Statistics</a:t>
            </a:r>
            <a:r>
              <a:rPr lang="es-CO" sz="1800" dirty="0"/>
              <a:t> para Windows versión 20 (IBM Corp.; </a:t>
            </a:r>
            <a:r>
              <a:rPr lang="es-CO" sz="1800" dirty="0" err="1"/>
              <a:t>Armonk</a:t>
            </a:r>
            <a:r>
              <a:rPr lang="es-CO" sz="1800" dirty="0"/>
              <a:t>, Nueva York, Estados Unidos</a:t>
            </a:r>
            <a:r>
              <a:rPr lang="es-CO" sz="1800" dirty="0" smtClean="0"/>
              <a:t>).</a:t>
            </a:r>
          </a:p>
          <a:p>
            <a:pPr marL="114300" indent="0" algn="just" fontAlgn="auto">
              <a:spcAft>
                <a:spcPts val="0"/>
              </a:spcAft>
              <a:buFont typeface="Arial" pitchFamily="34" charset="0"/>
              <a:buNone/>
              <a:defRPr/>
            </a:pPr>
            <a:endParaRPr lang="es-CO" sz="1800" dirty="0" smtClean="0"/>
          </a:p>
          <a:p>
            <a:pPr algn="just" fontAlgn="auto">
              <a:spcAft>
                <a:spcPts val="0"/>
              </a:spcAft>
              <a:buFont typeface="Arial" pitchFamily="34" charset="0"/>
              <a:buChar char="•"/>
              <a:defRPr/>
            </a:pPr>
            <a:r>
              <a:rPr lang="es-CO" sz="1800" dirty="0"/>
              <a:t>Se caracterizaron los pacientes según las variables de interés. Se obtuvieron las frecuencias absolutas y relativas (porcentajes) de las distintas categorías de las variables cualitativas</a:t>
            </a:r>
            <a:r>
              <a:rPr lang="es-CO" sz="1800" dirty="0" smtClean="0"/>
              <a:t>.</a:t>
            </a:r>
          </a:p>
          <a:p>
            <a:pPr marL="114300" indent="0" algn="just" fontAlgn="auto">
              <a:spcAft>
                <a:spcPts val="0"/>
              </a:spcAft>
              <a:buFont typeface="Arial" pitchFamily="34" charset="0"/>
              <a:buNone/>
              <a:defRPr/>
            </a:pPr>
            <a:endParaRPr lang="es-CO" sz="1800" dirty="0" smtClean="0"/>
          </a:p>
          <a:p>
            <a:pPr algn="just" fontAlgn="auto">
              <a:spcAft>
                <a:spcPts val="0"/>
              </a:spcAft>
              <a:buFont typeface="Arial" pitchFamily="34" charset="0"/>
              <a:buChar char="•"/>
              <a:defRPr/>
            </a:pPr>
            <a:r>
              <a:rPr lang="es-CO" sz="1800" dirty="0"/>
              <a:t>Se realizó un análisis multivariado basado en el ajuste de un modelo de regresión logística con todas las variables. De esta manera se evaluó la relación o influencia de cada variable sobre la IR, a la vez que se controlaban todas las demás. </a:t>
            </a:r>
            <a:endParaRPr lang="es-CO" sz="1800" dirty="0" smtClean="0"/>
          </a:p>
          <a:p>
            <a:pPr algn="just" fontAlgn="auto">
              <a:spcAft>
                <a:spcPts val="0"/>
              </a:spcAft>
              <a:buFont typeface="Arial" pitchFamily="34" charset="0"/>
              <a:buChar char="•"/>
              <a:defRPr/>
            </a:pPr>
            <a:endParaRPr lang="es-CO" sz="1800" dirty="0" smtClean="0"/>
          </a:p>
          <a:p>
            <a:pPr algn="just" fontAlgn="auto">
              <a:spcAft>
                <a:spcPts val="0"/>
              </a:spcAft>
              <a:buFont typeface="Arial" pitchFamily="34" charset="0"/>
              <a:buChar char="•"/>
              <a:defRPr/>
            </a:pPr>
            <a:r>
              <a:rPr lang="es-CO" sz="1800" dirty="0" smtClean="0"/>
              <a:t>Se </a:t>
            </a:r>
            <a:r>
              <a:rPr lang="es-CO" sz="1800" dirty="0"/>
              <a:t>prefijó un nivel de significación p = 0,05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altLang="es-ES" i="1" dirty="0" err="1" smtClean="0">
                <a:latin typeface="Calibri" pitchFamily="34" charset="0"/>
              </a:rPr>
              <a:t>JORNADA</a:t>
            </a:r>
            <a:r>
              <a:rPr lang="en-US" altLang="es-ES" i="1" dirty="0" smtClean="0">
                <a:latin typeface="Calibri" pitchFamily="34" charset="0"/>
              </a:rPr>
              <a:t> DE </a:t>
            </a:r>
            <a:r>
              <a:rPr lang="en-US" altLang="es-ES" i="1" dirty="0" err="1" smtClean="0">
                <a:latin typeface="Calibri" pitchFamily="34" charset="0"/>
              </a:rPr>
              <a:t>TEMAS</a:t>
            </a:r>
            <a:r>
              <a:rPr lang="en-US" altLang="es-ES" i="1" dirty="0" smtClean="0">
                <a:latin typeface="Calibri" pitchFamily="34" charset="0"/>
              </a:rPr>
              <a:t> </a:t>
            </a:r>
            <a:r>
              <a:rPr lang="en-US" altLang="es-ES" i="1" dirty="0" err="1" smtClean="0">
                <a:latin typeface="Calibri" pitchFamily="34" charset="0"/>
              </a:rPr>
              <a:t>TERMINADOS</a:t>
            </a:r>
            <a:endParaRPr lang="en-US" altLang="es-ES" i="1" dirty="0" smtClean="0"/>
          </a:p>
        </p:txBody>
      </p:sp>
      <p:sp>
        <p:nvSpPr>
          <p:cNvPr id="4" name="1 Título"/>
          <p:cNvSpPr txBox="1">
            <a:spLocks/>
          </p:cNvSpPr>
          <p:nvPr/>
        </p:nvSpPr>
        <p:spPr bwMode="white">
          <a:xfrm>
            <a:off x="457200" y="1071554"/>
            <a:ext cx="7620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auto" latinLnBrk="0" hangingPunct="0">
              <a:lnSpc>
                <a:spcPct val="100000"/>
              </a:lnSpc>
              <a:spcBef>
                <a:spcPct val="0"/>
              </a:spcBef>
              <a:spcAft>
                <a:spcPts val="0"/>
              </a:spcAft>
              <a:buClrTx/>
              <a:buSzTx/>
              <a:buFontTx/>
              <a:buNone/>
              <a:tabLst/>
              <a:defRPr/>
            </a:pPr>
            <a:r>
              <a:rPr kumimoji="0" lang="es-CO" sz="4400" b="1" i="0" u="none" strike="noStrike" kern="0" cap="none" spc="0" normalizeH="0" baseline="0" noProof="0" dirty="0" smtClean="0">
                <a:ln>
                  <a:noFill/>
                </a:ln>
                <a:solidFill>
                  <a:schemeClr val="accent2">
                    <a:lumMod val="50000"/>
                  </a:schemeClr>
                </a:solidFill>
                <a:effectLst/>
                <a:uLnTx/>
                <a:uFillTx/>
                <a:latin typeface="+mj-lt"/>
                <a:ea typeface="+mj-ea"/>
                <a:cs typeface="+mj-cs"/>
              </a:rPr>
              <a:t>Análisis de Resultados</a:t>
            </a:r>
            <a:endParaRPr kumimoji="0" lang="es-CO" sz="4400" b="1" i="0" u="none" strike="noStrike" kern="0" cap="none" spc="0" normalizeH="0" baseline="0" noProof="0" dirty="0">
              <a:ln>
                <a:noFill/>
              </a:ln>
              <a:solidFill>
                <a:schemeClr val="accent2">
                  <a:lumMod val="50000"/>
                </a:schemeClr>
              </a:solidFill>
              <a:effectLst/>
              <a:uLnTx/>
              <a:uFillTx/>
              <a:latin typeface="+mj-lt"/>
              <a:ea typeface="+mj-ea"/>
              <a:cs typeface="+mj-cs"/>
            </a:endParaRPr>
          </a:p>
        </p:txBody>
      </p:sp>
      <p:graphicFrame>
        <p:nvGraphicFramePr>
          <p:cNvPr id="5" name="3 Marcador de contenido"/>
          <p:cNvGraphicFramePr>
            <a:graphicFrameLocks noGrp="1"/>
          </p:cNvGraphicFramePr>
          <p:nvPr>
            <p:ph idx="1"/>
          </p:nvPr>
        </p:nvGraphicFramePr>
        <p:xfrm>
          <a:off x="285720" y="2800372"/>
          <a:ext cx="3773488" cy="3771900"/>
        </p:xfrm>
        <a:graphic>
          <a:graphicData uri="http://schemas.openxmlformats.org/presentationml/2006/ole">
            <p:oleObj spid="_x0000_s27653" r:id="rId4" imgW="3773751" imgH="3773751" progId="Excel.Chart.8">
              <p:embed/>
            </p:oleObj>
          </a:graphicData>
        </a:graphic>
      </p:graphicFrame>
      <p:graphicFrame>
        <p:nvGraphicFramePr>
          <p:cNvPr id="6" name="5 Marcador de contenido"/>
          <p:cNvGraphicFramePr>
            <a:graphicFrameLocks/>
          </p:cNvGraphicFramePr>
          <p:nvPr/>
        </p:nvGraphicFramePr>
        <p:xfrm>
          <a:off x="4862539" y="3065486"/>
          <a:ext cx="3424237" cy="3649662"/>
        </p:xfrm>
        <a:graphic>
          <a:graphicData uri="http://schemas.openxmlformats.org/presentationml/2006/ole">
            <p:oleObj spid="_x0000_s27654" r:id="rId5" imgW="3426249" imgH="3651820" progId="Excel.Chart.8">
              <p:embed/>
            </p:oleObj>
          </a:graphicData>
        </a:graphic>
      </p:graphicFrame>
      <p:sp>
        <p:nvSpPr>
          <p:cNvPr id="7" name="5 Rectángulo"/>
          <p:cNvSpPr>
            <a:spLocks noChangeArrowheads="1"/>
          </p:cNvSpPr>
          <p:nvPr/>
        </p:nvSpPr>
        <p:spPr bwMode="auto">
          <a:xfrm>
            <a:off x="428596" y="2211383"/>
            <a:ext cx="7056437" cy="646113"/>
          </a:xfrm>
          <a:prstGeom prst="rect">
            <a:avLst/>
          </a:prstGeom>
          <a:noFill/>
          <a:ln w="9525">
            <a:noFill/>
            <a:miter lim="800000"/>
            <a:headEnd/>
            <a:tailEnd/>
          </a:ln>
        </p:spPr>
        <p:txBody>
          <a:bodyPr>
            <a:spAutoFit/>
          </a:bodyPr>
          <a:lstStyle/>
          <a:p>
            <a:pPr algn="ctr"/>
            <a:r>
              <a:rPr lang="es-CO" b="1" dirty="0">
                <a:latin typeface="Calibri" pitchFamily="34" charset="0"/>
              </a:rPr>
              <a:t>DISTRIBUCIÓN DE PACIENTES SEGÚN ASPECTOS DEMOGRÁFICOS  </a:t>
            </a:r>
          </a:p>
          <a:p>
            <a:pPr algn="ctr"/>
            <a:r>
              <a:rPr lang="es-CO" b="1" dirty="0">
                <a:latin typeface="Calibri" pitchFamily="34" charset="0"/>
              </a:rPr>
              <a:t>N: 2195</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p:txBody>
          <a:bodyPr/>
          <a:lstStyle/>
          <a:p>
            <a:pPr eaLnBrk="1" hangingPunct="1"/>
            <a:r>
              <a:rPr lang="en-US" altLang="es-ES" i="1" dirty="0" err="1" smtClean="0">
                <a:latin typeface="Calibri" pitchFamily="34" charset="0"/>
              </a:rPr>
              <a:t>JORNADA</a:t>
            </a:r>
            <a:r>
              <a:rPr lang="en-US" altLang="es-ES" i="1" dirty="0" smtClean="0">
                <a:latin typeface="Calibri" pitchFamily="34" charset="0"/>
              </a:rPr>
              <a:t> DE </a:t>
            </a:r>
            <a:r>
              <a:rPr lang="en-US" altLang="es-ES" i="1" dirty="0" err="1" smtClean="0">
                <a:latin typeface="Calibri" pitchFamily="34" charset="0"/>
              </a:rPr>
              <a:t>TEMAS</a:t>
            </a:r>
            <a:r>
              <a:rPr lang="en-US" altLang="es-ES" i="1" dirty="0" smtClean="0">
                <a:latin typeface="Calibri" pitchFamily="34" charset="0"/>
              </a:rPr>
              <a:t> </a:t>
            </a:r>
            <a:r>
              <a:rPr lang="en-US" altLang="es-ES" i="1" dirty="0" err="1" smtClean="0">
                <a:latin typeface="Calibri" pitchFamily="34" charset="0"/>
              </a:rPr>
              <a:t>TERMINADOS</a:t>
            </a:r>
            <a:endParaRPr lang="en-US" altLang="es-ES" i="1" dirty="0" smtClean="0"/>
          </a:p>
        </p:txBody>
      </p:sp>
      <p:sp>
        <p:nvSpPr>
          <p:cNvPr id="5" name="1 Título"/>
          <p:cNvSpPr txBox="1">
            <a:spLocks/>
          </p:cNvSpPr>
          <p:nvPr/>
        </p:nvSpPr>
        <p:spPr bwMode="white">
          <a:xfrm>
            <a:off x="738214" y="1071554"/>
            <a:ext cx="7620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auto" latinLnBrk="0" hangingPunct="0">
              <a:lnSpc>
                <a:spcPct val="100000"/>
              </a:lnSpc>
              <a:spcBef>
                <a:spcPct val="0"/>
              </a:spcBef>
              <a:spcAft>
                <a:spcPts val="0"/>
              </a:spcAft>
              <a:buClrTx/>
              <a:buSzTx/>
              <a:buFontTx/>
              <a:buNone/>
              <a:tabLst/>
              <a:defRPr/>
            </a:pPr>
            <a:r>
              <a:rPr kumimoji="0" lang="es-CO" sz="4400" b="1" i="0" u="none" strike="noStrike" kern="0" cap="none" spc="0" normalizeH="0" baseline="0" noProof="0" dirty="0" smtClean="0">
                <a:ln>
                  <a:noFill/>
                </a:ln>
                <a:solidFill>
                  <a:schemeClr val="accent2">
                    <a:lumMod val="50000"/>
                  </a:schemeClr>
                </a:solidFill>
                <a:effectLst/>
                <a:uLnTx/>
                <a:uFillTx/>
                <a:latin typeface="+mj-lt"/>
                <a:ea typeface="+mj-ea"/>
                <a:cs typeface="+mj-cs"/>
              </a:rPr>
              <a:t>Análisis de Resultados</a:t>
            </a:r>
            <a:endParaRPr kumimoji="0" lang="es-CO" sz="4400" b="1" i="0" u="none" strike="noStrike" kern="0" cap="none" spc="0" normalizeH="0" baseline="0" noProof="0" dirty="0">
              <a:ln>
                <a:noFill/>
              </a:ln>
              <a:solidFill>
                <a:schemeClr val="bg1"/>
              </a:solidFill>
              <a:effectLst/>
              <a:uLnTx/>
              <a:uFillTx/>
              <a:latin typeface="+mj-lt"/>
              <a:ea typeface="+mj-ea"/>
              <a:cs typeface="+mj-cs"/>
            </a:endParaRPr>
          </a:p>
        </p:txBody>
      </p:sp>
      <p:graphicFrame>
        <p:nvGraphicFramePr>
          <p:cNvPr id="6" name="3 Marcador de contenido"/>
          <p:cNvGraphicFramePr>
            <a:graphicFrameLocks noGrp="1"/>
          </p:cNvGraphicFramePr>
          <p:nvPr>
            <p:ph idx="1"/>
          </p:nvPr>
        </p:nvGraphicFramePr>
        <p:xfrm>
          <a:off x="1079526" y="2201885"/>
          <a:ext cx="7207250" cy="4513263"/>
        </p:xfrm>
        <a:graphic>
          <a:graphicData uri="http://schemas.openxmlformats.org/presentationml/2006/ole">
            <p:oleObj spid="_x0000_s43010" r:id="rId4" imgW="7206097" imgH="4517528" progId="Excel.Chart.8">
              <p:embed/>
            </p:oleObj>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p:txBody>
          <a:bodyPr/>
          <a:lstStyle/>
          <a:p>
            <a:pPr eaLnBrk="1" hangingPunct="1"/>
            <a:r>
              <a:rPr lang="en-US" altLang="es-ES" i="1" dirty="0" err="1" smtClean="0">
                <a:latin typeface="Calibri" pitchFamily="34" charset="0"/>
              </a:rPr>
              <a:t>JORNADA</a:t>
            </a:r>
            <a:r>
              <a:rPr lang="en-US" altLang="es-ES" i="1" dirty="0" smtClean="0">
                <a:latin typeface="Calibri" pitchFamily="34" charset="0"/>
              </a:rPr>
              <a:t> DE </a:t>
            </a:r>
            <a:r>
              <a:rPr lang="en-US" altLang="es-ES" i="1" dirty="0" err="1" smtClean="0">
                <a:latin typeface="Calibri" pitchFamily="34" charset="0"/>
              </a:rPr>
              <a:t>TEMAS</a:t>
            </a:r>
            <a:r>
              <a:rPr lang="en-US" altLang="es-ES" i="1" dirty="0" smtClean="0">
                <a:latin typeface="Calibri" pitchFamily="34" charset="0"/>
              </a:rPr>
              <a:t> </a:t>
            </a:r>
            <a:r>
              <a:rPr lang="en-US" altLang="es-ES" i="1" dirty="0" err="1" smtClean="0">
                <a:latin typeface="Calibri" pitchFamily="34" charset="0"/>
              </a:rPr>
              <a:t>TERMINADOS</a:t>
            </a:r>
            <a:endParaRPr lang="en-US" altLang="es-ES" i="1" dirty="0" smtClean="0"/>
          </a:p>
        </p:txBody>
      </p:sp>
      <p:sp>
        <p:nvSpPr>
          <p:cNvPr id="5" name="1 Título"/>
          <p:cNvSpPr txBox="1">
            <a:spLocks/>
          </p:cNvSpPr>
          <p:nvPr/>
        </p:nvSpPr>
        <p:spPr bwMode="white">
          <a:xfrm>
            <a:off x="666776" y="1071554"/>
            <a:ext cx="7620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auto" latinLnBrk="0" hangingPunct="0">
              <a:lnSpc>
                <a:spcPct val="100000"/>
              </a:lnSpc>
              <a:spcBef>
                <a:spcPct val="0"/>
              </a:spcBef>
              <a:spcAft>
                <a:spcPts val="0"/>
              </a:spcAft>
              <a:buClrTx/>
              <a:buSzTx/>
              <a:buFontTx/>
              <a:buNone/>
              <a:tabLst/>
              <a:defRPr/>
            </a:pPr>
            <a:r>
              <a:rPr kumimoji="0" lang="es-CO" sz="4400" b="1" i="0" u="none" strike="noStrike" kern="0" cap="none" spc="0" normalizeH="0" baseline="0" noProof="0" dirty="0" smtClean="0">
                <a:ln>
                  <a:noFill/>
                </a:ln>
                <a:solidFill>
                  <a:schemeClr val="accent2">
                    <a:lumMod val="50000"/>
                  </a:schemeClr>
                </a:solidFill>
                <a:effectLst/>
                <a:uLnTx/>
                <a:uFillTx/>
                <a:latin typeface="+mj-lt"/>
                <a:ea typeface="+mj-ea"/>
                <a:cs typeface="+mj-cs"/>
              </a:rPr>
              <a:t>Análisis de Resultados</a:t>
            </a:r>
            <a:endParaRPr kumimoji="0" lang="es-CO" sz="4400" b="1" i="0" u="none" strike="noStrike" kern="0" cap="none" spc="0" normalizeH="0" baseline="0" noProof="0" dirty="0">
              <a:ln>
                <a:noFill/>
              </a:ln>
              <a:solidFill>
                <a:schemeClr val="bg1"/>
              </a:solidFill>
              <a:effectLst/>
              <a:uLnTx/>
              <a:uFillTx/>
              <a:latin typeface="+mj-lt"/>
              <a:ea typeface="+mj-ea"/>
              <a:cs typeface="+mj-cs"/>
            </a:endParaRPr>
          </a:p>
        </p:txBody>
      </p:sp>
      <p:graphicFrame>
        <p:nvGraphicFramePr>
          <p:cNvPr id="6" name="5 Marcador de contenido"/>
          <p:cNvGraphicFramePr>
            <a:graphicFrameLocks noGrp="1"/>
          </p:cNvGraphicFramePr>
          <p:nvPr>
            <p:ph idx="1"/>
          </p:nvPr>
        </p:nvGraphicFramePr>
        <p:xfrm>
          <a:off x="831875" y="2200299"/>
          <a:ext cx="7312025" cy="4586287"/>
        </p:xfrm>
        <a:graphic>
          <a:graphicData uri="http://schemas.openxmlformats.org/presentationml/2006/ole">
            <p:oleObj spid="_x0000_s44034" r:id="rId3" imgW="7309738" imgH="4584589" progId="Excel.Chart.8">
              <p:embed/>
            </p:oleObj>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p:txBody>
          <a:bodyPr/>
          <a:lstStyle/>
          <a:p>
            <a:pPr eaLnBrk="1" hangingPunct="1"/>
            <a:r>
              <a:rPr lang="en-US" altLang="es-ES" i="1" dirty="0" err="1" smtClean="0">
                <a:latin typeface="Calibri" pitchFamily="34" charset="0"/>
              </a:rPr>
              <a:t>JORNADA</a:t>
            </a:r>
            <a:r>
              <a:rPr lang="en-US" altLang="es-ES" i="1" dirty="0" smtClean="0">
                <a:latin typeface="Calibri" pitchFamily="34" charset="0"/>
              </a:rPr>
              <a:t> DE </a:t>
            </a:r>
            <a:r>
              <a:rPr lang="en-US" altLang="es-ES" i="1" dirty="0" err="1" smtClean="0">
                <a:latin typeface="Calibri" pitchFamily="34" charset="0"/>
              </a:rPr>
              <a:t>TEMAS</a:t>
            </a:r>
            <a:r>
              <a:rPr lang="en-US" altLang="es-ES" i="1" dirty="0" smtClean="0">
                <a:latin typeface="Calibri" pitchFamily="34" charset="0"/>
              </a:rPr>
              <a:t> </a:t>
            </a:r>
            <a:r>
              <a:rPr lang="en-US" altLang="es-ES" i="1" dirty="0" err="1" smtClean="0">
                <a:latin typeface="Calibri" pitchFamily="34" charset="0"/>
              </a:rPr>
              <a:t>TERMINADOS</a:t>
            </a:r>
            <a:endParaRPr lang="en-US" altLang="es-ES" i="1" dirty="0" smtClean="0"/>
          </a:p>
        </p:txBody>
      </p:sp>
      <p:sp>
        <p:nvSpPr>
          <p:cNvPr id="5" name="1 Título"/>
          <p:cNvSpPr txBox="1">
            <a:spLocks/>
          </p:cNvSpPr>
          <p:nvPr/>
        </p:nvSpPr>
        <p:spPr bwMode="white">
          <a:xfrm>
            <a:off x="714348" y="1142984"/>
            <a:ext cx="7620000" cy="78581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auto" latinLnBrk="0" hangingPunct="0">
              <a:lnSpc>
                <a:spcPct val="100000"/>
              </a:lnSpc>
              <a:spcBef>
                <a:spcPct val="0"/>
              </a:spcBef>
              <a:spcAft>
                <a:spcPts val="0"/>
              </a:spcAft>
              <a:buClrTx/>
              <a:buSzTx/>
              <a:buFontTx/>
              <a:buNone/>
              <a:tabLst/>
              <a:defRPr/>
            </a:pPr>
            <a:r>
              <a:rPr kumimoji="0" lang="es-CO" sz="4400" b="1" i="0" u="none" strike="noStrike" kern="0" cap="none" spc="0" normalizeH="0" baseline="0" noProof="0" dirty="0" smtClean="0">
                <a:ln>
                  <a:noFill/>
                </a:ln>
                <a:solidFill>
                  <a:schemeClr val="accent2">
                    <a:lumMod val="50000"/>
                  </a:schemeClr>
                </a:solidFill>
                <a:effectLst/>
                <a:uLnTx/>
                <a:uFillTx/>
                <a:latin typeface="+mj-lt"/>
                <a:ea typeface="+mj-ea"/>
                <a:cs typeface="+mj-cs"/>
              </a:rPr>
              <a:t>Análisis de Resultados</a:t>
            </a:r>
            <a:endParaRPr kumimoji="0" lang="es-CO" sz="4400" b="1" i="0" u="none" strike="noStrike" kern="0" cap="none" spc="0" normalizeH="0" baseline="0" noProof="0" dirty="0">
              <a:ln>
                <a:noFill/>
              </a:ln>
              <a:solidFill>
                <a:schemeClr val="bg1"/>
              </a:solidFill>
              <a:effectLst/>
              <a:uLnTx/>
              <a:uFillTx/>
              <a:latin typeface="+mj-lt"/>
              <a:ea typeface="+mj-ea"/>
              <a:cs typeface="+mj-cs"/>
            </a:endParaRPr>
          </a:p>
        </p:txBody>
      </p:sp>
      <p:graphicFrame>
        <p:nvGraphicFramePr>
          <p:cNvPr id="6" name="3 Marcador de contenido"/>
          <p:cNvGraphicFramePr>
            <a:graphicFrameLocks noGrp="1"/>
          </p:cNvGraphicFramePr>
          <p:nvPr>
            <p:ph idx="1"/>
          </p:nvPr>
        </p:nvGraphicFramePr>
        <p:xfrm>
          <a:off x="779490" y="2214554"/>
          <a:ext cx="7507286" cy="4462450"/>
        </p:xfrm>
        <a:graphic>
          <a:graphicData uri="http://schemas.openxmlformats.org/presentationml/2006/ole">
            <p:oleObj spid="_x0000_s45058" r:id="rId3" imgW="7718205" imgH="4901609" progId="Excel.Chart.8">
              <p:embed/>
            </p:oleObj>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p:txBody>
          <a:bodyPr/>
          <a:lstStyle/>
          <a:p>
            <a:pPr eaLnBrk="1" hangingPunct="1"/>
            <a:r>
              <a:rPr lang="en-US" altLang="es-ES" i="1" dirty="0" err="1" smtClean="0">
                <a:latin typeface="Calibri" pitchFamily="34" charset="0"/>
              </a:rPr>
              <a:t>JORNADA</a:t>
            </a:r>
            <a:r>
              <a:rPr lang="en-US" altLang="es-ES" i="1" dirty="0" smtClean="0">
                <a:latin typeface="Calibri" pitchFamily="34" charset="0"/>
              </a:rPr>
              <a:t> DE </a:t>
            </a:r>
            <a:r>
              <a:rPr lang="en-US" altLang="es-ES" i="1" dirty="0" err="1" smtClean="0">
                <a:latin typeface="Calibri" pitchFamily="34" charset="0"/>
              </a:rPr>
              <a:t>TEMAS</a:t>
            </a:r>
            <a:r>
              <a:rPr lang="en-US" altLang="es-ES" i="1" dirty="0" smtClean="0">
                <a:latin typeface="Calibri" pitchFamily="34" charset="0"/>
              </a:rPr>
              <a:t> </a:t>
            </a:r>
            <a:r>
              <a:rPr lang="en-US" altLang="es-ES" i="1" dirty="0" err="1" smtClean="0">
                <a:latin typeface="Calibri" pitchFamily="34" charset="0"/>
              </a:rPr>
              <a:t>TERMINADOS</a:t>
            </a:r>
            <a:endParaRPr lang="en-US" altLang="es-ES" i="1" dirty="0" smtClean="0"/>
          </a:p>
        </p:txBody>
      </p:sp>
      <p:sp>
        <p:nvSpPr>
          <p:cNvPr id="5" name="1 Título"/>
          <p:cNvSpPr txBox="1">
            <a:spLocks/>
          </p:cNvSpPr>
          <p:nvPr/>
        </p:nvSpPr>
        <p:spPr bwMode="white">
          <a:xfrm>
            <a:off x="457200" y="1220778"/>
            <a:ext cx="7620000" cy="8509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auto" latinLnBrk="0" hangingPunct="0">
              <a:lnSpc>
                <a:spcPct val="100000"/>
              </a:lnSpc>
              <a:spcBef>
                <a:spcPct val="0"/>
              </a:spcBef>
              <a:spcAft>
                <a:spcPts val="0"/>
              </a:spcAft>
              <a:buClrTx/>
              <a:buSzTx/>
              <a:buFontTx/>
              <a:buNone/>
              <a:tabLst/>
              <a:defRPr/>
            </a:pPr>
            <a:r>
              <a:rPr kumimoji="0" lang="es-CO" sz="4400" b="1" i="0" u="none" strike="noStrike" kern="0" cap="none" spc="0" normalizeH="0" baseline="0" noProof="0" dirty="0" smtClean="0">
                <a:ln>
                  <a:noFill/>
                </a:ln>
                <a:solidFill>
                  <a:schemeClr val="accent2">
                    <a:lumMod val="50000"/>
                  </a:schemeClr>
                </a:solidFill>
                <a:effectLst/>
                <a:uLnTx/>
                <a:uFillTx/>
                <a:latin typeface="+mj-lt"/>
                <a:ea typeface="+mj-ea"/>
                <a:cs typeface="+mj-cs"/>
              </a:rPr>
              <a:t>Análisis de Resultados</a:t>
            </a:r>
            <a:endParaRPr kumimoji="0" lang="es-CO" sz="4400" b="1" i="0" u="none" strike="noStrike" kern="0" cap="none" spc="0" normalizeH="0" baseline="0" noProof="0" dirty="0">
              <a:ln>
                <a:noFill/>
              </a:ln>
              <a:solidFill>
                <a:schemeClr val="bg1"/>
              </a:solidFill>
              <a:effectLst/>
              <a:uLnTx/>
              <a:uFillTx/>
              <a:latin typeface="+mj-lt"/>
              <a:ea typeface="+mj-ea"/>
              <a:cs typeface="+mj-cs"/>
            </a:endParaRPr>
          </a:p>
        </p:txBody>
      </p:sp>
      <p:graphicFrame>
        <p:nvGraphicFramePr>
          <p:cNvPr id="6" name="3 Marcador de contenido"/>
          <p:cNvGraphicFramePr>
            <a:graphicFrameLocks noGrp="1"/>
          </p:cNvGraphicFramePr>
          <p:nvPr>
            <p:ph idx="1"/>
          </p:nvPr>
        </p:nvGraphicFramePr>
        <p:xfrm>
          <a:off x="642910" y="3000372"/>
          <a:ext cx="7737473" cy="3786214"/>
        </p:xfrm>
        <a:graphic>
          <a:graphicData uri="http://schemas.openxmlformats.org/presentationml/2006/ole">
            <p:oleObj spid="_x0000_s46082" r:id="rId4" imgW="8096190" imgH="4352921" progId="Excel.Chart.8">
              <p:embed/>
            </p:oleObj>
          </a:graphicData>
        </a:graphic>
      </p:graphicFrame>
      <p:sp>
        <p:nvSpPr>
          <p:cNvPr id="7" name="6 Rectángulo"/>
          <p:cNvSpPr/>
          <p:nvPr/>
        </p:nvSpPr>
        <p:spPr>
          <a:xfrm>
            <a:off x="285720" y="2243242"/>
            <a:ext cx="8501121" cy="757130"/>
          </a:xfrm>
          <a:prstGeom prst="rect">
            <a:avLst/>
          </a:prstGeom>
        </p:spPr>
        <p:txBody>
          <a:bodyPr wrap="square">
            <a:spAutoFit/>
          </a:bodyPr>
          <a:lstStyle/>
          <a:p>
            <a:pPr algn="ctr" fontAlgn="auto">
              <a:spcBef>
                <a:spcPts val="0"/>
              </a:spcBef>
              <a:spcAft>
                <a:spcPts val="0"/>
              </a:spcAft>
              <a:defRPr sz="2160" b="1" i="0" u="none" strike="noStrike" kern="1200" baseline="0">
                <a:solidFill>
                  <a:prstClr val="white"/>
                </a:solidFill>
                <a:latin typeface="+mn-lt"/>
                <a:ea typeface="+mn-ea"/>
                <a:cs typeface="+mn-cs"/>
              </a:defRPr>
            </a:pPr>
            <a:r>
              <a:rPr lang="es-CO" sz="2160" b="1" dirty="0">
                <a:solidFill>
                  <a:schemeClr val="tx1">
                    <a:lumMod val="95000"/>
                    <a:lumOff val="5000"/>
                  </a:schemeClr>
                </a:solidFill>
                <a:latin typeface="+mn-lt"/>
              </a:rPr>
              <a:t>Distribución de pacientes según aspectos </a:t>
            </a:r>
            <a:r>
              <a:rPr lang="es-CO" sz="2160" b="1" dirty="0">
                <a:solidFill>
                  <a:schemeClr val="tx1">
                    <a:lumMod val="95000"/>
                    <a:lumOff val="5000"/>
                  </a:schemeClr>
                </a:solidFill>
                <a:latin typeface="+mn-lt"/>
              </a:rPr>
              <a:t>clínico metabólicos </a:t>
            </a:r>
            <a:r>
              <a:rPr lang="es-CO" sz="2160" b="1" dirty="0">
                <a:solidFill>
                  <a:schemeClr val="tx1">
                    <a:lumMod val="95000"/>
                    <a:lumOff val="5000"/>
                  </a:schemeClr>
                </a:solidFill>
                <a:latin typeface="+mn-lt"/>
              </a:rPr>
              <a:t>e insulinorresistencia n:2195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altLang="es-ES" i="1" smtClean="0">
                <a:latin typeface="Calibri" pitchFamily="34" charset="0"/>
              </a:rPr>
              <a:t>JORNADA DE TEMAS TERMINADOS</a:t>
            </a:r>
            <a:endParaRPr lang="en-US" altLang="es-ES" i="1" smtClean="0"/>
          </a:p>
        </p:txBody>
      </p:sp>
      <p:sp>
        <p:nvSpPr>
          <p:cNvPr id="14339" name="Rectangle 5"/>
          <p:cNvSpPr>
            <a:spLocks noGrp="1" noChangeArrowheads="1"/>
          </p:cNvSpPr>
          <p:nvPr>
            <p:ph idx="1"/>
          </p:nvPr>
        </p:nvSpPr>
        <p:spPr>
          <a:xfrm>
            <a:off x="250825" y="1728788"/>
            <a:ext cx="8642350" cy="4856162"/>
          </a:xfrm>
        </p:spPr>
        <p:txBody>
          <a:bodyPr anchor="ctr">
            <a:spAutoFit/>
          </a:bodyPr>
          <a:lstStyle/>
          <a:p>
            <a:pPr marL="0" indent="0">
              <a:spcBef>
                <a:spcPct val="0"/>
              </a:spcBef>
              <a:buClrTx/>
              <a:buFontTx/>
              <a:buNone/>
            </a:pPr>
            <a:r>
              <a:rPr lang="es-ES_tradnl" altLang="es-ES" sz="1800" u="sng" smtClean="0">
                <a:latin typeface="Arial" charset="0"/>
                <a:ea typeface="Calibri" pitchFamily="34" charset="0"/>
                <a:cs typeface="Times New Roman" pitchFamily="18" charset="0"/>
              </a:rPr>
              <a:t>Para la confección de presentaciones en Power Point para los trabajos que se presenten en la JORNADA DE TEMAS TERMINADOS 2020</a:t>
            </a:r>
          </a:p>
          <a:p>
            <a:pPr marL="0" indent="0">
              <a:spcBef>
                <a:spcPct val="0"/>
              </a:spcBef>
              <a:buClrTx/>
              <a:buFontTx/>
              <a:buNone/>
            </a:pPr>
            <a:endParaRPr lang="es-ES_tradnl" altLang="es-ES" sz="1800" u="sng" smtClean="0">
              <a:latin typeface="Arial" charset="0"/>
              <a:ea typeface="Calibri" pitchFamily="34" charset="0"/>
              <a:cs typeface="Times New Roman" pitchFamily="18" charset="0"/>
            </a:endParaRPr>
          </a:p>
          <a:p>
            <a:pPr marL="0" indent="0">
              <a:spcBef>
                <a:spcPct val="0"/>
              </a:spcBef>
              <a:buClrTx/>
              <a:buFont typeface="Wingdings" pitchFamily="2" charset="2"/>
              <a:buNone/>
            </a:pPr>
            <a:r>
              <a:rPr lang="es-ES_tradnl" altLang="es-ES" sz="1800" b="0" smtClean="0">
                <a:latin typeface="Arial" charset="0"/>
                <a:ea typeface="Calibri" pitchFamily="34" charset="0"/>
                <a:cs typeface="Times New Roman" pitchFamily="18" charset="0"/>
              </a:rPr>
              <a:t>La presentación </a:t>
            </a:r>
            <a:r>
              <a:rPr lang="es-ES_tradnl" altLang="es-ES" sz="1800" smtClean="0">
                <a:latin typeface="Arial" charset="0"/>
                <a:ea typeface="Calibri" pitchFamily="34" charset="0"/>
                <a:cs typeface="Times New Roman" pitchFamily="18" charset="0"/>
              </a:rPr>
              <a:t>NO debe exceder 15 diapositivas </a:t>
            </a:r>
            <a:r>
              <a:rPr lang="es-ES_tradnl" altLang="es-ES" sz="1800" b="0" smtClean="0">
                <a:latin typeface="Arial" charset="0"/>
                <a:ea typeface="Calibri" pitchFamily="34" charset="0"/>
                <a:cs typeface="Times New Roman" pitchFamily="18" charset="0"/>
              </a:rPr>
              <a:t>y el contenido de las diapositivas debe expresar:</a:t>
            </a:r>
            <a:endParaRPr lang="es-ES" altLang="es-ES" sz="1800" b="0" smtClean="0">
              <a:latin typeface="Arial" charset="0"/>
              <a:ea typeface="Calibri" pitchFamily="34" charset="0"/>
              <a:cs typeface="Times New Roman" pitchFamily="18" charset="0"/>
            </a:endParaRPr>
          </a:p>
          <a:p>
            <a:pPr marL="0" indent="0">
              <a:spcBef>
                <a:spcPct val="0"/>
              </a:spcBef>
              <a:buClrTx/>
              <a:buFont typeface="Wingdings" pitchFamily="2" charset="2"/>
              <a:buNone/>
            </a:pPr>
            <a:r>
              <a:rPr lang="es-ES_tradnl" altLang="es-ES" sz="1800" smtClean="0">
                <a:latin typeface="Arial" charset="0"/>
                <a:ea typeface="Calibri" pitchFamily="34" charset="0"/>
                <a:cs typeface="Times New Roman" pitchFamily="18" charset="0"/>
              </a:rPr>
              <a:t>Identificación</a:t>
            </a:r>
            <a:r>
              <a:rPr lang="es-ES_tradnl" altLang="es-ES" sz="1800" b="0" smtClean="0">
                <a:latin typeface="Arial" charset="0"/>
                <a:ea typeface="Calibri" pitchFamily="34" charset="0"/>
                <a:cs typeface="Times New Roman" pitchFamily="18" charset="0"/>
              </a:rPr>
              <a:t>: Título del trabajo, Autores y Servicio</a:t>
            </a:r>
          </a:p>
          <a:p>
            <a:pPr marL="0" indent="0">
              <a:buFont typeface="Wingdings" pitchFamily="2" charset="2"/>
              <a:buNone/>
            </a:pPr>
            <a:r>
              <a:rPr lang="es-ES_tradnl" altLang="es-ES" sz="1800" smtClean="0">
                <a:latin typeface="Arial" charset="0"/>
                <a:ea typeface="Calibri" pitchFamily="34" charset="0"/>
                <a:cs typeface="Times New Roman" pitchFamily="18" charset="0"/>
              </a:rPr>
              <a:t>Introducción: </a:t>
            </a:r>
            <a:r>
              <a:rPr lang="en-US" altLang="es-ES" sz="1800" b="0" smtClean="0">
                <a:latin typeface="Arial" charset="0"/>
                <a:ea typeface="Calibri" pitchFamily="34" charset="0"/>
                <a:cs typeface="Times New Roman" pitchFamily="18" charset="0"/>
              </a:rPr>
              <a:t>Breve reseña y formulación clara del problema científico a resolver con la investigación.</a:t>
            </a:r>
            <a:r>
              <a:rPr lang="en-US" altLang="es-ES" sz="1800" smtClean="0">
                <a:latin typeface="Arial" charset="0"/>
                <a:ea typeface="Calibri" pitchFamily="34" charset="0"/>
                <a:cs typeface="Times New Roman" pitchFamily="18" charset="0"/>
              </a:rPr>
              <a:t> </a:t>
            </a:r>
            <a:r>
              <a:rPr lang="es-ES_tradnl" altLang="es-ES" sz="1800" b="0" smtClean="0">
                <a:latin typeface="Arial" charset="0"/>
                <a:ea typeface="Calibri" pitchFamily="34" charset="0"/>
                <a:cs typeface="Times New Roman" pitchFamily="18" charset="0"/>
              </a:rPr>
              <a:t>importancia del estudio en cuanto a justificación y antecedentes.</a:t>
            </a:r>
            <a:endParaRPr lang="es-ES" altLang="es-ES" sz="1800" b="0" smtClean="0">
              <a:latin typeface="Arial" charset="0"/>
              <a:ea typeface="Calibri" pitchFamily="34" charset="0"/>
              <a:cs typeface="Times New Roman" pitchFamily="18" charset="0"/>
            </a:endParaRPr>
          </a:p>
          <a:p>
            <a:pPr marL="0" indent="0">
              <a:spcBef>
                <a:spcPct val="0"/>
              </a:spcBef>
              <a:buClrTx/>
              <a:buFontTx/>
              <a:buChar char="•"/>
            </a:pPr>
            <a:r>
              <a:rPr lang="es-ES_tradnl" altLang="es-ES" sz="1800" smtClean="0">
                <a:latin typeface="Arial" charset="0"/>
                <a:ea typeface="Calibri" pitchFamily="34" charset="0"/>
                <a:cs typeface="Times New Roman" pitchFamily="18" charset="0"/>
              </a:rPr>
              <a:t>Objetivos del estudio</a:t>
            </a:r>
            <a:r>
              <a:rPr lang="es-ES_tradnl" altLang="es-ES" sz="1800" b="0" smtClean="0">
                <a:latin typeface="Arial" charset="0"/>
                <a:ea typeface="Calibri" pitchFamily="34" charset="0"/>
                <a:cs typeface="Times New Roman" pitchFamily="18" charset="0"/>
              </a:rPr>
              <a:t>.</a:t>
            </a:r>
            <a:endParaRPr lang="es-ES" altLang="es-ES" sz="1800" b="0" smtClean="0">
              <a:latin typeface="Arial" charset="0"/>
              <a:ea typeface="Calibri" pitchFamily="34" charset="0"/>
              <a:cs typeface="Times New Roman" pitchFamily="18" charset="0"/>
            </a:endParaRPr>
          </a:p>
          <a:p>
            <a:pPr marL="0" indent="0">
              <a:spcBef>
                <a:spcPct val="0"/>
              </a:spcBef>
              <a:buClrTx/>
              <a:buFontTx/>
              <a:buChar char="•"/>
            </a:pPr>
            <a:r>
              <a:rPr lang="es-ES_tradnl" altLang="es-ES" sz="1800" b="0" smtClean="0">
                <a:latin typeface="Arial" charset="0"/>
                <a:ea typeface="Calibri" pitchFamily="34" charset="0"/>
                <a:cs typeface="Times New Roman" pitchFamily="18" charset="0"/>
              </a:rPr>
              <a:t>Resumen del </a:t>
            </a:r>
            <a:r>
              <a:rPr lang="es-ES_tradnl" altLang="es-ES" sz="1800" smtClean="0">
                <a:latin typeface="Arial" charset="0"/>
                <a:ea typeface="Calibri" pitchFamily="34" charset="0"/>
                <a:cs typeface="Times New Roman" pitchFamily="18" charset="0"/>
              </a:rPr>
              <a:t>Método</a:t>
            </a:r>
            <a:r>
              <a:rPr lang="es-ES_tradnl" altLang="es-ES" sz="1800" b="0" smtClean="0">
                <a:latin typeface="Arial" charset="0"/>
                <a:ea typeface="Calibri" pitchFamily="34" charset="0"/>
                <a:cs typeface="Times New Roman" pitchFamily="18" charset="0"/>
              </a:rPr>
              <a:t>: Escenario donde se realizó, población y muestra, variables principales para evaluar resultados.</a:t>
            </a:r>
            <a:endParaRPr lang="es-ES" altLang="es-ES" sz="1800" b="0" smtClean="0">
              <a:latin typeface="Arial" charset="0"/>
              <a:ea typeface="Calibri" pitchFamily="34" charset="0"/>
              <a:cs typeface="Times New Roman" pitchFamily="18" charset="0"/>
            </a:endParaRPr>
          </a:p>
          <a:p>
            <a:pPr marL="0" indent="0">
              <a:spcBef>
                <a:spcPct val="0"/>
              </a:spcBef>
              <a:buClrTx/>
              <a:buFontTx/>
              <a:buChar char="•"/>
            </a:pPr>
            <a:r>
              <a:rPr lang="es-ES_tradnl" altLang="es-ES" sz="1800" smtClean="0">
                <a:latin typeface="Arial" charset="0"/>
                <a:ea typeface="Calibri" pitchFamily="34" charset="0"/>
                <a:cs typeface="Times New Roman" pitchFamily="18" charset="0"/>
              </a:rPr>
              <a:t>Resultados</a:t>
            </a:r>
            <a:r>
              <a:rPr lang="es-ES_tradnl" altLang="es-ES" sz="1800" b="0" smtClean="0">
                <a:latin typeface="Arial" charset="0"/>
                <a:ea typeface="Calibri" pitchFamily="34" charset="0"/>
                <a:cs typeface="Times New Roman" pitchFamily="18" charset="0"/>
              </a:rPr>
              <a:t>: Solo aquellos resultados más relevantes, utilizar tablas, gráficos, esquemas de fácil comprensión.</a:t>
            </a:r>
          </a:p>
          <a:p>
            <a:pPr marL="0" indent="0">
              <a:spcBef>
                <a:spcPct val="0"/>
              </a:spcBef>
              <a:buClrTx/>
              <a:buFontTx/>
              <a:buChar char="•"/>
            </a:pPr>
            <a:r>
              <a:rPr lang="es-ES_tradnl" altLang="es-ES" sz="1800" smtClean="0">
                <a:latin typeface="Arial" charset="0"/>
                <a:ea typeface="Calibri" pitchFamily="34" charset="0"/>
                <a:cs typeface="Times New Roman" pitchFamily="18" charset="0"/>
              </a:rPr>
              <a:t>Conclusiones</a:t>
            </a:r>
          </a:p>
          <a:p>
            <a:pPr marL="0" indent="0">
              <a:spcBef>
                <a:spcPct val="0"/>
              </a:spcBef>
              <a:buClrTx/>
              <a:buFontTx/>
              <a:buChar char="•"/>
            </a:pPr>
            <a:r>
              <a:rPr lang="es-ES_tradnl" altLang="es-ES" sz="1800" smtClean="0">
                <a:latin typeface="Arial" charset="0"/>
                <a:ea typeface="Calibri" pitchFamily="34" charset="0"/>
                <a:cs typeface="Times New Roman" pitchFamily="18" charset="0"/>
              </a:rPr>
              <a:t>Recomendaciones: </a:t>
            </a:r>
            <a:r>
              <a:rPr lang="es-ES_tradnl" altLang="es-ES" sz="1800" b="0" smtClean="0">
                <a:latin typeface="Arial" charset="0"/>
                <a:ea typeface="Calibri" pitchFamily="34" charset="0"/>
                <a:cs typeface="Times New Roman" pitchFamily="18" charset="0"/>
              </a:rPr>
              <a:t>Si procede y son de interés para los autores que sean reconocidas.</a:t>
            </a:r>
            <a:endParaRPr lang="es-ES" altLang="es-ES" sz="1800" b="0" smtClean="0">
              <a:latin typeface="Arial" charset="0"/>
              <a:ea typeface="Calibri"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p:txBody>
          <a:bodyPr/>
          <a:lstStyle/>
          <a:p>
            <a:pPr eaLnBrk="1" hangingPunct="1"/>
            <a:r>
              <a:rPr lang="en-US" altLang="es-ES" i="1" dirty="0" err="1" smtClean="0">
                <a:latin typeface="Calibri" pitchFamily="34" charset="0"/>
              </a:rPr>
              <a:t>JORNADA</a:t>
            </a:r>
            <a:r>
              <a:rPr lang="en-US" altLang="es-ES" i="1" dirty="0" smtClean="0">
                <a:latin typeface="Calibri" pitchFamily="34" charset="0"/>
              </a:rPr>
              <a:t> DE </a:t>
            </a:r>
            <a:r>
              <a:rPr lang="en-US" altLang="es-ES" i="1" dirty="0" err="1" smtClean="0">
                <a:latin typeface="Calibri" pitchFamily="34" charset="0"/>
              </a:rPr>
              <a:t>TEMAS</a:t>
            </a:r>
            <a:r>
              <a:rPr lang="en-US" altLang="es-ES" i="1" dirty="0" smtClean="0">
                <a:latin typeface="Calibri" pitchFamily="34" charset="0"/>
              </a:rPr>
              <a:t> </a:t>
            </a:r>
            <a:r>
              <a:rPr lang="en-US" altLang="es-ES" i="1" dirty="0" err="1" smtClean="0">
                <a:latin typeface="Calibri" pitchFamily="34" charset="0"/>
              </a:rPr>
              <a:t>TERMINADOS</a:t>
            </a:r>
            <a:endParaRPr lang="en-US" altLang="es-ES" i="1" dirty="0" smtClean="0"/>
          </a:p>
        </p:txBody>
      </p:sp>
      <p:sp>
        <p:nvSpPr>
          <p:cNvPr id="5" name="1 Título"/>
          <p:cNvSpPr txBox="1">
            <a:spLocks/>
          </p:cNvSpPr>
          <p:nvPr/>
        </p:nvSpPr>
        <p:spPr bwMode="white">
          <a:xfrm>
            <a:off x="457200" y="1274770"/>
            <a:ext cx="7620000" cy="58259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auto" latinLnBrk="0" hangingPunct="0">
              <a:lnSpc>
                <a:spcPct val="100000"/>
              </a:lnSpc>
              <a:spcBef>
                <a:spcPct val="0"/>
              </a:spcBef>
              <a:spcAft>
                <a:spcPts val="0"/>
              </a:spcAft>
              <a:buClrTx/>
              <a:buSzTx/>
              <a:buFontTx/>
              <a:buNone/>
              <a:tabLst/>
              <a:defRPr/>
            </a:pPr>
            <a:r>
              <a:rPr kumimoji="0" lang="es-CO" sz="4400" b="1" i="0" u="none" strike="noStrike" kern="0" cap="none" spc="0" normalizeH="0" baseline="0" noProof="0" dirty="0" smtClean="0">
                <a:ln>
                  <a:noFill/>
                </a:ln>
                <a:solidFill>
                  <a:schemeClr val="accent2">
                    <a:lumMod val="50000"/>
                  </a:schemeClr>
                </a:solidFill>
                <a:effectLst/>
                <a:uLnTx/>
                <a:uFillTx/>
                <a:latin typeface="+mj-lt"/>
                <a:ea typeface="+mj-ea"/>
                <a:cs typeface="+mj-cs"/>
              </a:rPr>
              <a:t>Análisis de Resultados</a:t>
            </a:r>
            <a:endParaRPr kumimoji="0" lang="es-CO" sz="4400" b="1" i="0" u="none" strike="noStrike" kern="0" cap="none" spc="0" normalizeH="0" baseline="0" noProof="0" dirty="0">
              <a:ln>
                <a:noFill/>
              </a:ln>
              <a:solidFill>
                <a:schemeClr val="bg1"/>
              </a:solidFill>
              <a:effectLst/>
              <a:uLnTx/>
              <a:uFillTx/>
              <a:latin typeface="+mj-lt"/>
              <a:ea typeface="+mj-ea"/>
              <a:cs typeface="+mj-cs"/>
            </a:endParaRPr>
          </a:p>
        </p:txBody>
      </p:sp>
      <p:graphicFrame>
        <p:nvGraphicFramePr>
          <p:cNvPr id="6" name="3 Marcador de contenido"/>
          <p:cNvGraphicFramePr>
            <a:graphicFrameLocks noGrp="1"/>
          </p:cNvGraphicFramePr>
          <p:nvPr>
            <p:ph idx="1"/>
          </p:nvPr>
        </p:nvGraphicFramePr>
        <p:xfrm>
          <a:off x="1086547" y="2500306"/>
          <a:ext cx="7128791" cy="4171915"/>
        </p:xfrm>
        <a:graphic>
          <a:graphicData uri="http://schemas.openxmlformats.org/drawingml/2006/table">
            <a:tbl>
              <a:tblPr firstRow="1" firstCol="1" bandRow="1">
                <a:tableStyleId>{D27102A9-8310-4765-A935-A1911B00CA55}</a:tableStyleId>
              </a:tblPr>
              <a:tblGrid>
                <a:gridCol w="2194045"/>
                <a:gridCol w="945172"/>
                <a:gridCol w="945172"/>
                <a:gridCol w="944432"/>
                <a:gridCol w="1050355"/>
                <a:gridCol w="1049615"/>
              </a:tblGrid>
              <a:tr h="400045">
                <a:tc rowSpan="2">
                  <a:txBody>
                    <a:bodyPr/>
                    <a:lstStyle/>
                    <a:p>
                      <a:pPr algn="ctr">
                        <a:lnSpc>
                          <a:spcPct val="150000"/>
                        </a:lnSpc>
                        <a:spcAft>
                          <a:spcPts val="800"/>
                        </a:spcAft>
                      </a:pPr>
                      <a:r>
                        <a:rPr lang="es-CO" sz="1800" dirty="0">
                          <a:effectLst/>
                        </a:rPr>
                        <a:t> </a:t>
                      </a:r>
                      <a:r>
                        <a:rPr lang="es-CO" sz="1800" dirty="0" smtClean="0">
                          <a:effectLst/>
                        </a:rPr>
                        <a:t>VARIABLES</a:t>
                      </a:r>
                      <a:endParaRPr lang="es-CO" sz="1800" dirty="0">
                        <a:effectLst/>
                        <a:latin typeface="Calibri"/>
                        <a:ea typeface="Calibri"/>
                        <a:cs typeface="Times New Roman"/>
                      </a:endParaRPr>
                    </a:p>
                  </a:txBody>
                  <a:tcPr marL="68580" marR="68580" marT="0" marB="0" anchor="ctr"/>
                </a:tc>
                <a:tc rowSpan="2">
                  <a:txBody>
                    <a:bodyPr/>
                    <a:lstStyle/>
                    <a:p>
                      <a:pPr algn="ctr">
                        <a:lnSpc>
                          <a:spcPct val="150000"/>
                        </a:lnSpc>
                        <a:spcAft>
                          <a:spcPts val="800"/>
                        </a:spcAft>
                      </a:pPr>
                      <a:r>
                        <a:rPr lang="es-CO" sz="1800" dirty="0">
                          <a:effectLst/>
                        </a:rPr>
                        <a:t>β</a:t>
                      </a:r>
                      <a:endParaRPr lang="es-CO" sz="1800" dirty="0">
                        <a:effectLst/>
                        <a:latin typeface="Calibri"/>
                        <a:ea typeface="Calibri"/>
                        <a:cs typeface="Times New Roman"/>
                      </a:endParaRPr>
                    </a:p>
                  </a:txBody>
                  <a:tcPr marL="68580" marR="68580" marT="0" marB="0" anchor="ctr"/>
                </a:tc>
                <a:tc rowSpan="2">
                  <a:txBody>
                    <a:bodyPr/>
                    <a:lstStyle/>
                    <a:p>
                      <a:pPr algn="ctr">
                        <a:lnSpc>
                          <a:spcPct val="150000"/>
                        </a:lnSpc>
                        <a:spcAft>
                          <a:spcPts val="800"/>
                        </a:spcAft>
                      </a:pPr>
                      <a:r>
                        <a:rPr lang="es-CO" sz="1800" dirty="0">
                          <a:effectLst/>
                        </a:rPr>
                        <a:t>Sig.</a:t>
                      </a:r>
                      <a:endParaRPr lang="es-CO" sz="1800" dirty="0">
                        <a:effectLst/>
                        <a:latin typeface="Calibri"/>
                        <a:ea typeface="Calibri"/>
                        <a:cs typeface="Times New Roman"/>
                      </a:endParaRPr>
                    </a:p>
                  </a:txBody>
                  <a:tcPr marL="68580" marR="68580" marT="0" marB="0" anchor="ctr"/>
                </a:tc>
                <a:tc rowSpan="2">
                  <a:txBody>
                    <a:bodyPr/>
                    <a:lstStyle/>
                    <a:p>
                      <a:pPr algn="ctr">
                        <a:lnSpc>
                          <a:spcPct val="150000"/>
                        </a:lnSpc>
                        <a:spcAft>
                          <a:spcPts val="800"/>
                        </a:spcAft>
                      </a:pPr>
                      <a:r>
                        <a:rPr lang="es-CO" sz="1800" dirty="0" err="1">
                          <a:effectLst/>
                        </a:rPr>
                        <a:t>Exp</a:t>
                      </a:r>
                      <a:r>
                        <a:rPr lang="es-CO" sz="1800" dirty="0">
                          <a:effectLst/>
                        </a:rPr>
                        <a:t> (β)*</a:t>
                      </a:r>
                      <a:endParaRPr lang="es-CO" sz="1800" dirty="0">
                        <a:effectLst/>
                        <a:latin typeface="Calibri"/>
                        <a:ea typeface="Calibri"/>
                        <a:cs typeface="Times New Roman"/>
                      </a:endParaRPr>
                    </a:p>
                  </a:txBody>
                  <a:tcPr marL="68580" marR="68580" marT="0" marB="0" anchor="ctr"/>
                </a:tc>
                <a:tc gridSpan="2">
                  <a:txBody>
                    <a:bodyPr/>
                    <a:lstStyle/>
                    <a:p>
                      <a:pPr algn="ctr">
                        <a:lnSpc>
                          <a:spcPct val="150000"/>
                        </a:lnSpc>
                        <a:spcAft>
                          <a:spcPts val="800"/>
                        </a:spcAft>
                      </a:pPr>
                      <a:r>
                        <a:rPr lang="es-CO" sz="1800" dirty="0">
                          <a:effectLst/>
                        </a:rPr>
                        <a:t>IC 95 % para </a:t>
                      </a:r>
                      <a:r>
                        <a:rPr lang="es-CO" sz="1800" dirty="0" err="1">
                          <a:effectLst/>
                        </a:rPr>
                        <a:t>Exp</a:t>
                      </a:r>
                      <a:r>
                        <a:rPr lang="es-CO" sz="1800" dirty="0">
                          <a:effectLst/>
                        </a:rPr>
                        <a:t> (β)</a:t>
                      </a:r>
                      <a:endParaRPr lang="es-CO" sz="1800" dirty="0">
                        <a:effectLst/>
                        <a:latin typeface="Calibri"/>
                        <a:ea typeface="Calibri"/>
                        <a:cs typeface="Times New Roman"/>
                      </a:endParaRPr>
                    </a:p>
                  </a:txBody>
                  <a:tcPr marL="68580" marR="68580" marT="0" marB="0" anchor="ctr"/>
                </a:tc>
                <a:tc hMerge="1">
                  <a:txBody>
                    <a:bodyPr/>
                    <a:lstStyle/>
                    <a:p>
                      <a:endParaRPr lang="es-CO"/>
                    </a:p>
                  </a:txBody>
                  <a:tcPr/>
                </a:tc>
              </a:tr>
              <a:tr h="400045">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tc>
                  <a:txBody>
                    <a:bodyPr/>
                    <a:lstStyle/>
                    <a:p>
                      <a:pPr algn="ctr">
                        <a:lnSpc>
                          <a:spcPct val="150000"/>
                        </a:lnSpc>
                        <a:spcAft>
                          <a:spcPts val="800"/>
                        </a:spcAft>
                      </a:pPr>
                      <a:r>
                        <a:rPr lang="es-CO" sz="1400" dirty="0">
                          <a:effectLst/>
                        </a:rPr>
                        <a:t>Inferior</a:t>
                      </a:r>
                      <a:endParaRPr lang="es-CO" sz="1400" dirty="0">
                        <a:effectLst/>
                        <a:latin typeface="Calibri"/>
                        <a:ea typeface="Calibri"/>
                        <a:cs typeface="Times New Roman"/>
                      </a:endParaRPr>
                    </a:p>
                  </a:txBody>
                  <a:tcPr marL="68580" marR="68580" marT="0" marB="0" anchor="ctr"/>
                </a:tc>
                <a:tc>
                  <a:txBody>
                    <a:bodyPr/>
                    <a:lstStyle/>
                    <a:p>
                      <a:pPr algn="ctr">
                        <a:lnSpc>
                          <a:spcPct val="150000"/>
                        </a:lnSpc>
                        <a:spcAft>
                          <a:spcPts val="800"/>
                        </a:spcAft>
                      </a:pPr>
                      <a:r>
                        <a:rPr lang="es-CO" sz="1400" dirty="0">
                          <a:effectLst/>
                        </a:rPr>
                        <a:t>Superior</a:t>
                      </a:r>
                      <a:endParaRPr lang="es-CO" sz="1400" dirty="0">
                        <a:effectLst/>
                        <a:latin typeface="Calibri"/>
                        <a:ea typeface="Calibri"/>
                        <a:cs typeface="Times New Roman"/>
                      </a:endParaRPr>
                    </a:p>
                  </a:txBody>
                  <a:tcPr marL="68580" marR="68580" marT="0" marB="0" anchor="ctr"/>
                </a:tc>
              </a:tr>
              <a:tr h="400045">
                <a:tc>
                  <a:txBody>
                    <a:bodyPr/>
                    <a:lstStyle/>
                    <a:p>
                      <a:pPr algn="ctr">
                        <a:lnSpc>
                          <a:spcPct val="150000"/>
                        </a:lnSpc>
                        <a:spcAft>
                          <a:spcPts val="800"/>
                        </a:spcAft>
                      </a:pPr>
                      <a:r>
                        <a:rPr lang="es-CO" sz="1200">
                          <a:effectLst/>
                        </a:rPr>
                        <a:t>Sexo</a:t>
                      </a:r>
                      <a:endParaRPr lang="es-CO" sz="1100">
                        <a:effectLst/>
                        <a:latin typeface="Calibri"/>
                        <a:ea typeface="Calibri"/>
                        <a:cs typeface="Times New Roman"/>
                      </a:endParaRPr>
                    </a:p>
                  </a:txBody>
                  <a:tcPr marL="68580" marR="68580" marT="0" marB="0"/>
                </a:tc>
                <a:tc>
                  <a:txBody>
                    <a:bodyPr/>
                    <a:lstStyle/>
                    <a:p>
                      <a:pPr algn="ctr">
                        <a:lnSpc>
                          <a:spcPct val="150000"/>
                        </a:lnSpc>
                        <a:spcAft>
                          <a:spcPts val="800"/>
                        </a:spcAft>
                      </a:pPr>
                      <a:r>
                        <a:rPr lang="es-CO" sz="1200">
                          <a:effectLst/>
                        </a:rPr>
                        <a:t>-0,034</a:t>
                      </a:r>
                      <a:endParaRPr lang="es-CO" sz="1100">
                        <a:effectLst/>
                        <a:latin typeface="Calibri"/>
                        <a:ea typeface="Calibri"/>
                        <a:cs typeface="Times New Roman"/>
                      </a:endParaRPr>
                    </a:p>
                  </a:txBody>
                  <a:tcPr marL="68580" marR="68580" marT="0" marB="0" anchor="ctr"/>
                </a:tc>
                <a:tc>
                  <a:txBody>
                    <a:bodyPr/>
                    <a:lstStyle/>
                    <a:p>
                      <a:pPr algn="ctr">
                        <a:lnSpc>
                          <a:spcPct val="150000"/>
                        </a:lnSpc>
                        <a:spcAft>
                          <a:spcPts val="800"/>
                        </a:spcAft>
                      </a:pPr>
                      <a:r>
                        <a:rPr lang="es-CO" sz="1200">
                          <a:effectLst/>
                        </a:rPr>
                        <a:t>0,747</a:t>
                      </a:r>
                      <a:endParaRPr lang="es-CO" sz="1100">
                        <a:effectLst/>
                        <a:latin typeface="Calibri"/>
                        <a:ea typeface="Calibri"/>
                        <a:cs typeface="Times New Roman"/>
                      </a:endParaRPr>
                    </a:p>
                  </a:txBody>
                  <a:tcPr marL="68580" marR="68580" marT="0" marB="0" anchor="ctr"/>
                </a:tc>
                <a:tc>
                  <a:txBody>
                    <a:bodyPr/>
                    <a:lstStyle/>
                    <a:p>
                      <a:pPr algn="ctr">
                        <a:lnSpc>
                          <a:spcPct val="150000"/>
                        </a:lnSpc>
                        <a:spcAft>
                          <a:spcPts val="800"/>
                        </a:spcAft>
                      </a:pPr>
                      <a:r>
                        <a:rPr lang="es-CO" sz="1200">
                          <a:effectLst/>
                        </a:rPr>
                        <a:t>0,967</a:t>
                      </a:r>
                      <a:endParaRPr lang="es-CO" sz="1100">
                        <a:effectLst/>
                        <a:latin typeface="Calibri"/>
                        <a:ea typeface="Calibri"/>
                        <a:cs typeface="Times New Roman"/>
                      </a:endParaRPr>
                    </a:p>
                  </a:txBody>
                  <a:tcPr marL="68580" marR="68580" marT="0" marB="0" anchor="ctr"/>
                </a:tc>
                <a:tc>
                  <a:txBody>
                    <a:bodyPr/>
                    <a:lstStyle/>
                    <a:p>
                      <a:pPr algn="ctr">
                        <a:lnSpc>
                          <a:spcPct val="150000"/>
                        </a:lnSpc>
                        <a:spcAft>
                          <a:spcPts val="800"/>
                        </a:spcAft>
                      </a:pPr>
                      <a:r>
                        <a:rPr lang="es-CO" sz="1200">
                          <a:effectLst/>
                        </a:rPr>
                        <a:t>0,788</a:t>
                      </a:r>
                      <a:endParaRPr lang="es-CO" sz="1100">
                        <a:effectLst/>
                        <a:latin typeface="Calibri"/>
                        <a:ea typeface="Calibri"/>
                        <a:cs typeface="Times New Roman"/>
                      </a:endParaRPr>
                    </a:p>
                  </a:txBody>
                  <a:tcPr marL="68580" marR="68580" marT="0" marB="0" anchor="ctr"/>
                </a:tc>
                <a:tc>
                  <a:txBody>
                    <a:bodyPr/>
                    <a:lstStyle/>
                    <a:p>
                      <a:pPr algn="ctr">
                        <a:lnSpc>
                          <a:spcPct val="150000"/>
                        </a:lnSpc>
                        <a:spcAft>
                          <a:spcPts val="800"/>
                        </a:spcAft>
                      </a:pPr>
                      <a:r>
                        <a:rPr lang="es-CO" sz="1200">
                          <a:effectLst/>
                        </a:rPr>
                        <a:t>1,187</a:t>
                      </a:r>
                      <a:endParaRPr lang="es-CO" sz="1100">
                        <a:effectLst/>
                        <a:latin typeface="Calibri"/>
                        <a:ea typeface="Calibri"/>
                        <a:cs typeface="Times New Roman"/>
                      </a:endParaRPr>
                    </a:p>
                  </a:txBody>
                  <a:tcPr marL="68580" marR="68580" marT="0" marB="0" anchor="ctr"/>
                </a:tc>
              </a:tr>
              <a:tr h="400045">
                <a:tc>
                  <a:txBody>
                    <a:bodyPr/>
                    <a:lstStyle/>
                    <a:p>
                      <a:pPr algn="ctr">
                        <a:lnSpc>
                          <a:spcPct val="150000"/>
                        </a:lnSpc>
                        <a:spcAft>
                          <a:spcPts val="800"/>
                        </a:spcAft>
                      </a:pPr>
                      <a:r>
                        <a:rPr lang="es-CO" sz="1200" dirty="0">
                          <a:effectLst/>
                        </a:rPr>
                        <a:t>Edad</a:t>
                      </a:r>
                      <a:endParaRPr lang="es-CO" sz="1100" dirty="0">
                        <a:effectLst/>
                        <a:latin typeface="Calibri"/>
                        <a:ea typeface="Calibri"/>
                        <a:cs typeface="Times New Roman"/>
                      </a:endParaRPr>
                    </a:p>
                  </a:txBody>
                  <a:tcPr marL="68580" marR="68580" marT="0" marB="0" anchor="ctr">
                    <a:solidFill>
                      <a:schemeClr val="accent2">
                        <a:lumMod val="20000"/>
                        <a:lumOff val="80000"/>
                        <a:alpha val="20000"/>
                      </a:schemeClr>
                    </a:solidFill>
                  </a:tcPr>
                </a:tc>
                <a:tc>
                  <a:txBody>
                    <a:bodyPr/>
                    <a:lstStyle/>
                    <a:p>
                      <a:pPr algn="ctr">
                        <a:lnSpc>
                          <a:spcPct val="150000"/>
                        </a:lnSpc>
                        <a:spcAft>
                          <a:spcPts val="800"/>
                        </a:spcAft>
                      </a:pPr>
                      <a:r>
                        <a:rPr lang="es-CO" sz="1200" dirty="0">
                          <a:effectLst/>
                        </a:rPr>
                        <a:t>0,011</a:t>
                      </a:r>
                      <a:endParaRPr lang="es-CO" sz="1100" dirty="0">
                        <a:effectLst/>
                        <a:latin typeface="Calibri"/>
                        <a:ea typeface="Calibri"/>
                        <a:cs typeface="Times New Roman"/>
                      </a:endParaRPr>
                    </a:p>
                  </a:txBody>
                  <a:tcPr marL="68580" marR="68580" marT="0" marB="0" anchor="ctr">
                    <a:solidFill>
                      <a:schemeClr val="accent2">
                        <a:lumMod val="20000"/>
                        <a:lumOff val="80000"/>
                        <a:alpha val="20000"/>
                      </a:schemeClr>
                    </a:solidFill>
                  </a:tcPr>
                </a:tc>
                <a:tc>
                  <a:txBody>
                    <a:bodyPr/>
                    <a:lstStyle/>
                    <a:p>
                      <a:pPr algn="ctr">
                        <a:lnSpc>
                          <a:spcPct val="150000"/>
                        </a:lnSpc>
                        <a:spcAft>
                          <a:spcPts val="800"/>
                        </a:spcAft>
                      </a:pPr>
                      <a:r>
                        <a:rPr lang="es-CO" sz="1200" dirty="0">
                          <a:effectLst/>
                        </a:rPr>
                        <a:t>0,005</a:t>
                      </a:r>
                      <a:endParaRPr lang="es-CO" sz="1100" dirty="0">
                        <a:effectLst/>
                        <a:latin typeface="Calibri"/>
                        <a:ea typeface="Calibri"/>
                        <a:cs typeface="Times New Roman"/>
                      </a:endParaRPr>
                    </a:p>
                  </a:txBody>
                  <a:tcPr marL="68580" marR="68580" marT="0" marB="0" anchor="ctr">
                    <a:solidFill>
                      <a:schemeClr val="accent2">
                        <a:lumMod val="20000"/>
                        <a:lumOff val="80000"/>
                        <a:alpha val="20000"/>
                      </a:schemeClr>
                    </a:solidFill>
                  </a:tcPr>
                </a:tc>
                <a:tc>
                  <a:txBody>
                    <a:bodyPr/>
                    <a:lstStyle/>
                    <a:p>
                      <a:pPr algn="ctr">
                        <a:lnSpc>
                          <a:spcPct val="150000"/>
                        </a:lnSpc>
                        <a:spcAft>
                          <a:spcPts val="800"/>
                        </a:spcAft>
                      </a:pPr>
                      <a:r>
                        <a:rPr lang="es-CO" sz="1200" dirty="0">
                          <a:effectLst/>
                        </a:rPr>
                        <a:t>1,012</a:t>
                      </a:r>
                      <a:endParaRPr lang="es-CO" sz="1100" dirty="0">
                        <a:effectLst/>
                        <a:latin typeface="Calibri"/>
                        <a:ea typeface="Calibri"/>
                        <a:cs typeface="Times New Roman"/>
                      </a:endParaRPr>
                    </a:p>
                  </a:txBody>
                  <a:tcPr marL="68580" marR="68580" marT="0" marB="0" anchor="ctr">
                    <a:solidFill>
                      <a:schemeClr val="accent2">
                        <a:lumMod val="20000"/>
                        <a:lumOff val="80000"/>
                        <a:alpha val="20000"/>
                      </a:schemeClr>
                    </a:solidFill>
                  </a:tcPr>
                </a:tc>
                <a:tc>
                  <a:txBody>
                    <a:bodyPr/>
                    <a:lstStyle/>
                    <a:p>
                      <a:pPr algn="ctr">
                        <a:lnSpc>
                          <a:spcPct val="150000"/>
                        </a:lnSpc>
                        <a:spcAft>
                          <a:spcPts val="800"/>
                        </a:spcAft>
                      </a:pPr>
                      <a:r>
                        <a:rPr lang="es-CO" sz="1200" dirty="0">
                          <a:effectLst/>
                        </a:rPr>
                        <a:t>1,003</a:t>
                      </a:r>
                      <a:endParaRPr lang="es-CO" sz="1100" dirty="0">
                        <a:effectLst/>
                        <a:latin typeface="Calibri"/>
                        <a:ea typeface="Calibri"/>
                        <a:cs typeface="Times New Roman"/>
                      </a:endParaRPr>
                    </a:p>
                  </a:txBody>
                  <a:tcPr marL="68580" marR="68580" marT="0" marB="0" anchor="ctr">
                    <a:solidFill>
                      <a:schemeClr val="accent2">
                        <a:lumMod val="20000"/>
                        <a:lumOff val="80000"/>
                        <a:alpha val="20000"/>
                      </a:schemeClr>
                    </a:solidFill>
                  </a:tcPr>
                </a:tc>
                <a:tc>
                  <a:txBody>
                    <a:bodyPr/>
                    <a:lstStyle/>
                    <a:p>
                      <a:pPr algn="ctr">
                        <a:lnSpc>
                          <a:spcPct val="150000"/>
                        </a:lnSpc>
                        <a:spcAft>
                          <a:spcPts val="800"/>
                        </a:spcAft>
                      </a:pPr>
                      <a:r>
                        <a:rPr lang="es-CO" sz="1200" dirty="0">
                          <a:effectLst/>
                        </a:rPr>
                        <a:t>1,020</a:t>
                      </a:r>
                      <a:endParaRPr lang="es-CO" sz="1100" dirty="0">
                        <a:effectLst/>
                        <a:latin typeface="Calibri"/>
                        <a:ea typeface="Calibri"/>
                        <a:cs typeface="Times New Roman"/>
                      </a:endParaRPr>
                    </a:p>
                  </a:txBody>
                  <a:tcPr marL="68580" marR="68580" marT="0" marB="0" anchor="ctr">
                    <a:solidFill>
                      <a:schemeClr val="accent2">
                        <a:lumMod val="20000"/>
                        <a:lumOff val="80000"/>
                        <a:alpha val="20000"/>
                      </a:schemeClr>
                    </a:solidFill>
                  </a:tcPr>
                </a:tc>
              </a:tr>
              <a:tr h="400045">
                <a:tc>
                  <a:txBody>
                    <a:bodyPr/>
                    <a:lstStyle/>
                    <a:p>
                      <a:pPr algn="ctr">
                        <a:lnSpc>
                          <a:spcPct val="150000"/>
                        </a:lnSpc>
                        <a:spcAft>
                          <a:spcPts val="800"/>
                        </a:spcAft>
                      </a:pPr>
                      <a:r>
                        <a:rPr lang="es-CO" sz="1200">
                          <a:effectLst/>
                        </a:rPr>
                        <a:t>HTA</a:t>
                      </a:r>
                      <a:endParaRPr lang="es-CO" sz="1100">
                        <a:effectLst/>
                        <a:latin typeface="Calibri"/>
                        <a:ea typeface="Calibri"/>
                        <a:cs typeface="Times New Roman"/>
                      </a:endParaRPr>
                    </a:p>
                  </a:txBody>
                  <a:tcPr marL="68580" marR="68580" marT="0" marB="0" anchor="ctr"/>
                </a:tc>
                <a:tc>
                  <a:txBody>
                    <a:bodyPr/>
                    <a:lstStyle/>
                    <a:p>
                      <a:pPr algn="ctr">
                        <a:lnSpc>
                          <a:spcPct val="150000"/>
                        </a:lnSpc>
                        <a:spcAft>
                          <a:spcPts val="800"/>
                        </a:spcAft>
                      </a:pPr>
                      <a:r>
                        <a:rPr lang="es-CO" sz="1200">
                          <a:effectLst/>
                        </a:rPr>
                        <a:t>0,358</a:t>
                      </a:r>
                      <a:endParaRPr lang="es-CO" sz="1100">
                        <a:effectLst/>
                        <a:latin typeface="Calibri"/>
                        <a:ea typeface="Calibri"/>
                        <a:cs typeface="Times New Roman"/>
                      </a:endParaRPr>
                    </a:p>
                  </a:txBody>
                  <a:tcPr marL="68580" marR="68580" marT="0" marB="0" anchor="ctr"/>
                </a:tc>
                <a:tc>
                  <a:txBody>
                    <a:bodyPr/>
                    <a:lstStyle/>
                    <a:p>
                      <a:pPr algn="ctr">
                        <a:lnSpc>
                          <a:spcPct val="150000"/>
                        </a:lnSpc>
                        <a:spcAft>
                          <a:spcPts val="800"/>
                        </a:spcAft>
                      </a:pPr>
                      <a:r>
                        <a:rPr lang="es-CO" sz="1200" dirty="0">
                          <a:effectLst/>
                        </a:rPr>
                        <a:t>0,001</a:t>
                      </a:r>
                      <a:endParaRPr lang="es-CO" sz="1100" dirty="0">
                        <a:effectLst/>
                        <a:latin typeface="Calibri"/>
                        <a:ea typeface="Calibri"/>
                        <a:cs typeface="Times New Roman"/>
                      </a:endParaRPr>
                    </a:p>
                  </a:txBody>
                  <a:tcPr marL="68580" marR="68580" marT="0" marB="0" anchor="ctr"/>
                </a:tc>
                <a:tc>
                  <a:txBody>
                    <a:bodyPr/>
                    <a:lstStyle/>
                    <a:p>
                      <a:pPr algn="ctr">
                        <a:lnSpc>
                          <a:spcPct val="150000"/>
                        </a:lnSpc>
                        <a:spcAft>
                          <a:spcPts val="800"/>
                        </a:spcAft>
                      </a:pPr>
                      <a:r>
                        <a:rPr lang="es-CO" sz="1200">
                          <a:effectLst/>
                        </a:rPr>
                        <a:t>1,430</a:t>
                      </a:r>
                      <a:endParaRPr lang="es-CO" sz="1100">
                        <a:effectLst/>
                        <a:latin typeface="Calibri"/>
                        <a:ea typeface="Calibri"/>
                        <a:cs typeface="Times New Roman"/>
                      </a:endParaRPr>
                    </a:p>
                  </a:txBody>
                  <a:tcPr marL="68580" marR="68580" marT="0" marB="0" anchor="ctr"/>
                </a:tc>
                <a:tc>
                  <a:txBody>
                    <a:bodyPr/>
                    <a:lstStyle/>
                    <a:p>
                      <a:pPr algn="ctr">
                        <a:lnSpc>
                          <a:spcPct val="150000"/>
                        </a:lnSpc>
                        <a:spcAft>
                          <a:spcPts val="800"/>
                        </a:spcAft>
                      </a:pPr>
                      <a:r>
                        <a:rPr lang="es-CO" sz="1200">
                          <a:effectLst/>
                        </a:rPr>
                        <a:t>1,160</a:t>
                      </a:r>
                      <a:endParaRPr lang="es-CO" sz="1100">
                        <a:effectLst/>
                        <a:latin typeface="Calibri"/>
                        <a:ea typeface="Calibri"/>
                        <a:cs typeface="Times New Roman"/>
                      </a:endParaRPr>
                    </a:p>
                  </a:txBody>
                  <a:tcPr marL="68580" marR="68580" marT="0" marB="0" anchor="ctr"/>
                </a:tc>
                <a:tc>
                  <a:txBody>
                    <a:bodyPr/>
                    <a:lstStyle/>
                    <a:p>
                      <a:pPr algn="ctr">
                        <a:lnSpc>
                          <a:spcPct val="150000"/>
                        </a:lnSpc>
                        <a:spcAft>
                          <a:spcPts val="800"/>
                        </a:spcAft>
                      </a:pPr>
                      <a:r>
                        <a:rPr lang="es-CO" sz="1200">
                          <a:effectLst/>
                        </a:rPr>
                        <a:t>1,764</a:t>
                      </a:r>
                      <a:endParaRPr lang="es-CO" sz="1100">
                        <a:effectLst/>
                        <a:latin typeface="Calibri"/>
                        <a:ea typeface="Calibri"/>
                        <a:cs typeface="Times New Roman"/>
                      </a:endParaRPr>
                    </a:p>
                  </a:txBody>
                  <a:tcPr marL="68580" marR="68580" marT="0" marB="0" anchor="ctr"/>
                </a:tc>
              </a:tr>
              <a:tr h="400045">
                <a:tc>
                  <a:txBody>
                    <a:bodyPr/>
                    <a:lstStyle/>
                    <a:p>
                      <a:pPr algn="ctr">
                        <a:lnSpc>
                          <a:spcPct val="150000"/>
                        </a:lnSpc>
                        <a:spcAft>
                          <a:spcPts val="800"/>
                        </a:spcAft>
                      </a:pPr>
                      <a:r>
                        <a:rPr lang="es-CO" sz="1200" dirty="0">
                          <a:effectLst/>
                        </a:rPr>
                        <a:t>Prediabetes</a:t>
                      </a:r>
                      <a:endParaRPr lang="es-CO" sz="1100" dirty="0">
                        <a:effectLst/>
                        <a:latin typeface="Calibri"/>
                        <a:ea typeface="Calibri"/>
                        <a:cs typeface="Times New Roman"/>
                      </a:endParaRPr>
                    </a:p>
                  </a:txBody>
                  <a:tcPr marL="68580" marR="68580" marT="0" marB="0" anchor="ctr">
                    <a:solidFill>
                      <a:schemeClr val="accent2">
                        <a:lumMod val="20000"/>
                        <a:lumOff val="80000"/>
                        <a:alpha val="20000"/>
                      </a:schemeClr>
                    </a:solidFill>
                  </a:tcPr>
                </a:tc>
                <a:tc>
                  <a:txBody>
                    <a:bodyPr/>
                    <a:lstStyle/>
                    <a:p>
                      <a:pPr algn="ctr">
                        <a:lnSpc>
                          <a:spcPct val="150000"/>
                        </a:lnSpc>
                        <a:spcAft>
                          <a:spcPts val="800"/>
                        </a:spcAft>
                      </a:pPr>
                      <a:r>
                        <a:rPr lang="es-CO" sz="1200" dirty="0">
                          <a:effectLst/>
                        </a:rPr>
                        <a:t>1,594</a:t>
                      </a:r>
                      <a:endParaRPr lang="es-CO" sz="1100" dirty="0">
                        <a:effectLst/>
                        <a:latin typeface="Calibri"/>
                        <a:ea typeface="Calibri"/>
                        <a:cs typeface="Times New Roman"/>
                      </a:endParaRPr>
                    </a:p>
                  </a:txBody>
                  <a:tcPr marL="68580" marR="68580" marT="0" marB="0" anchor="ctr">
                    <a:solidFill>
                      <a:schemeClr val="accent2">
                        <a:lumMod val="20000"/>
                        <a:lumOff val="80000"/>
                        <a:alpha val="20000"/>
                      </a:schemeClr>
                    </a:solidFill>
                  </a:tcPr>
                </a:tc>
                <a:tc>
                  <a:txBody>
                    <a:bodyPr/>
                    <a:lstStyle/>
                    <a:p>
                      <a:pPr algn="ctr">
                        <a:lnSpc>
                          <a:spcPct val="150000"/>
                        </a:lnSpc>
                        <a:spcAft>
                          <a:spcPts val="800"/>
                        </a:spcAft>
                      </a:pPr>
                      <a:r>
                        <a:rPr lang="es-CO" sz="1200" dirty="0">
                          <a:effectLst/>
                        </a:rPr>
                        <a:t>0,000</a:t>
                      </a:r>
                      <a:endParaRPr lang="es-CO" sz="1100" dirty="0">
                        <a:effectLst/>
                        <a:latin typeface="Calibri"/>
                        <a:ea typeface="Calibri"/>
                        <a:cs typeface="Times New Roman"/>
                      </a:endParaRPr>
                    </a:p>
                  </a:txBody>
                  <a:tcPr marL="68580" marR="68580" marT="0" marB="0" anchor="ctr">
                    <a:solidFill>
                      <a:schemeClr val="accent2">
                        <a:lumMod val="20000"/>
                        <a:lumOff val="80000"/>
                        <a:alpha val="20000"/>
                      </a:schemeClr>
                    </a:solidFill>
                  </a:tcPr>
                </a:tc>
                <a:tc>
                  <a:txBody>
                    <a:bodyPr/>
                    <a:lstStyle/>
                    <a:p>
                      <a:pPr algn="ctr">
                        <a:lnSpc>
                          <a:spcPct val="150000"/>
                        </a:lnSpc>
                        <a:spcAft>
                          <a:spcPts val="800"/>
                        </a:spcAft>
                      </a:pPr>
                      <a:r>
                        <a:rPr lang="es-CO" sz="1200" dirty="0">
                          <a:effectLst/>
                        </a:rPr>
                        <a:t>4,924</a:t>
                      </a:r>
                      <a:endParaRPr lang="es-CO" sz="1100" dirty="0">
                        <a:effectLst/>
                        <a:latin typeface="Calibri"/>
                        <a:ea typeface="Calibri"/>
                        <a:cs typeface="Times New Roman"/>
                      </a:endParaRPr>
                    </a:p>
                  </a:txBody>
                  <a:tcPr marL="68580" marR="68580" marT="0" marB="0" anchor="ctr">
                    <a:solidFill>
                      <a:schemeClr val="accent2">
                        <a:lumMod val="20000"/>
                        <a:lumOff val="80000"/>
                        <a:alpha val="20000"/>
                      </a:schemeClr>
                    </a:solidFill>
                  </a:tcPr>
                </a:tc>
                <a:tc>
                  <a:txBody>
                    <a:bodyPr/>
                    <a:lstStyle/>
                    <a:p>
                      <a:pPr algn="ctr">
                        <a:lnSpc>
                          <a:spcPct val="150000"/>
                        </a:lnSpc>
                        <a:spcAft>
                          <a:spcPts val="800"/>
                        </a:spcAft>
                      </a:pPr>
                      <a:r>
                        <a:rPr lang="es-CO" sz="1200" dirty="0">
                          <a:effectLst/>
                        </a:rPr>
                        <a:t>3,777</a:t>
                      </a:r>
                      <a:endParaRPr lang="es-CO" sz="1100" dirty="0">
                        <a:effectLst/>
                        <a:latin typeface="Calibri"/>
                        <a:ea typeface="Calibri"/>
                        <a:cs typeface="Times New Roman"/>
                      </a:endParaRPr>
                    </a:p>
                  </a:txBody>
                  <a:tcPr marL="68580" marR="68580" marT="0" marB="0" anchor="ctr">
                    <a:solidFill>
                      <a:schemeClr val="accent2">
                        <a:lumMod val="20000"/>
                        <a:lumOff val="80000"/>
                        <a:alpha val="20000"/>
                      </a:schemeClr>
                    </a:solidFill>
                  </a:tcPr>
                </a:tc>
                <a:tc>
                  <a:txBody>
                    <a:bodyPr/>
                    <a:lstStyle/>
                    <a:p>
                      <a:pPr algn="ctr">
                        <a:lnSpc>
                          <a:spcPct val="150000"/>
                        </a:lnSpc>
                        <a:spcAft>
                          <a:spcPts val="800"/>
                        </a:spcAft>
                      </a:pPr>
                      <a:r>
                        <a:rPr lang="es-CO" sz="1200" dirty="0">
                          <a:effectLst/>
                        </a:rPr>
                        <a:t>6,420</a:t>
                      </a:r>
                      <a:endParaRPr lang="es-CO" sz="1100" dirty="0">
                        <a:effectLst/>
                        <a:latin typeface="Calibri"/>
                        <a:ea typeface="Calibri"/>
                        <a:cs typeface="Times New Roman"/>
                      </a:endParaRPr>
                    </a:p>
                  </a:txBody>
                  <a:tcPr marL="68580" marR="68580" marT="0" marB="0" anchor="ctr">
                    <a:solidFill>
                      <a:schemeClr val="accent2">
                        <a:lumMod val="20000"/>
                        <a:lumOff val="80000"/>
                        <a:alpha val="20000"/>
                      </a:schemeClr>
                    </a:solidFill>
                  </a:tcPr>
                </a:tc>
              </a:tr>
              <a:tr h="400045">
                <a:tc>
                  <a:txBody>
                    <a:bodyPr/>
                    <a:lstStyle/>
                    <a:p>
                      <a:pPr algn="ctr">
                        <a:lnSpc>
                          <a:spcPct val="150000"/>
                        </a:lnSpc>
                        <a:spcAft>
                          <a:spcPts val="800"/>
                        </a:spcAft>
                      </a:pPr>
                      <a:r>
                        <a:rPr lang="es-CO" sz="1200">
                          <a:effectLst/>
                        </a:rPr>
                        <a:t>Dislipidemia aterogénica</a:t>
                      </a:r>
                      <a:endParaRPr lang="es-CO" sz="1100">
                        <a:effectLst/>
                        <a:latin typeface="Calibri"/>
                        <a:ea typeface="Calibri"/>
                        <a:cs typeface="Times New Roman"/>
                      </a:endParaRPr>
                    </a:p>
                  </a:txBody>
                  <a:tcPr marL="68580" marR="68580" marT="0" marB="0" anchor="ctr"/>
                </a:tc>
                <a:tc>
                  <a:txBody>
                    <a:bodyPr/>
                    <a:lstStyle/>
                    <a:p>
                      <a:pPr algn="ctr">
                        <a:lnSpc>
                          <a:spcPct val="150000"/>
                        </a:lnSpc>
                        <a:spcAft>
                          <a:spcPts val="800"/>
                        </a:spcAft>
                      </a:pPr>
                      <a:r>
                        <a:rPr lang="es-CO" sz="1200">
                          <a:effectLst/>
                        </a:rPr>
                        <a:t>1,757</a:t>
                      </a:r>
                      <a:endParaRPr lang="es-CO" sz="1100">
                        <a:effectLst/>
                        <a:latin typeface="Calibri"/>
                        <a:ea typeface="Calibri"/>
                        <a:cs typeface="Times New Roman"/>
                      </a:endParaRPr>
                    </a:p>
                  </a:txBody>
                  <a:tcPr marL="68580" marR="68580" marT="0" marB="0" anchor="ctr"/>
                </a:tc>
                <a:tc>
                  <a:txBody>
                    <a:bodyPr/>
                    <a:lstStyle/>
                    <a:p>
                      <a:pPr algn="ctr">
                        <a:lnSpc>
                          <a:spcPct val="150000"/>
                        </a:lnSpc>
                        <a:spcAft>
                          <a:spcPts val="800"/>
                        </a:spcAft>
                      </a:pPr>
                      <a:r>
                        <a:rPr lang="es-CO" sz="1200" dirty="0">
                          <a:effectLst/>
                        </a:rPr>
                        <a:t>0,000</a:t>
                      </a:r>
                      <a:endParaRPr lang="es-CO" sz="1100" dirty="0">
                        <a:effectLst/>
                        <a:latin typeface="Calibri"/>
                        <a:ea typeface="Calibri"/>
                        <a:cs typeface="Times New Roman"/>
                      </a:endParaRPr>
                    </a:p>
                  </a:txBody>
                  <a:tcPr marL="68580" marR="68580" marT="0" marB="0" anchor="ctr"/>
                </a:tc>
                <a:tc>
                  <a:txBody>
                    <a:bodyPr/>
                    <a:lstStyle/>
                    <a:p>
                      <a:pPr algn="ctr">
                        <a:lnSpc>
                          <a:spcPct val="150000"/>
                        </a:lnSpc>
                        <a:spcAft>
                          <a:spcPts val="800"/>
                        </a:spcAft>
                      </a:pPr>
                      <a:r>
                        <a:rPr lang="es-CO" sz="1200" dirty="0">
                          <a:effectLst/>
                        </a:rPr>
                        <a:t>5,792</a:t>
                      </a:r>
                      <a:endParaRPr lang="es-CO" sz="1100" dirty="0">
                        <a:effectLst/>
                        <a:latin typeface="Calibri"/>
                        <a:ea typeface="Calibri"/>
                        <a:cs typeface="Times New Roman"/>
                      </a:endParaRPr>
                    </a:p>
                  </a:txBody>
                  <a:tcPr marL="68580" marR="68580" marT="0" marB="0" anchor="ctr"/>
                </a:tc>
                <a:tc>
                  <a:txBody>
                    <a:bodyPr/>
                    <a:lstStyle/>
                    <a:p>
                      <a:pPr algn="ctr">
                        <a:lnSpc>
                          <a:spcPct val="150000"/>
                        </a:lnSpc>
                        <a:spcAft>
                          <a:spcPts val="800"/>
                        </a:spcAft>
                      </a:pPr>
                      <a:r>
                        <a:rPr lang="es-CO" sz="1200">
                          <a:effectLst/>
                        </a:rPr>
                        <a:t>4,639</a:t>
                      </a:r>
                      <a:endParaRPr lang="es-CO" sz="1100">
                        <a:effectLst/>
                        <a:latin typeface="Calibri"/>
                        <a:ea typeface="Calibri"/>
                        <a:cs typeface="Times New Roman"/>
                      </a:endParaRPr>
                    </a:p>
                  </a:txBody>
                  <a:tcPr marL="68580" marR="68580" marT="0" marB="0" anchor="ctr"/>
                </a:tc>
                <a:tc>
                  <a:txBody>
                    <a:bodyPr/>
                    <a:lstStyle/>
                    <a:p>
                      <a:pPr algn="ctr">
                        <a:lnSpc>
                          <a:spcPct val="150000"/>
                        </a:lnSpc>
                        <a:spcAft>
                          <a:spcPts val="800"/>
                        </a:spcAft>
                      </a:pPr>
                      <a:r>
                        <a:rPr lang="es-CO" sz="1200">
                          <a:effectLst/>
                        </a:rPr>
                        <a:t>7,233</a:t>
                      </a:r>
                      <a:endParaRPr lang="es-CO" sz="1100">
                        <a:effectLst/>
                        <a:latin typeface="Calibri"/>
                        <a:ea typeface="Calibri"/>
                        <a:cs typeface="Times New Roman"/>
                      </a:endParaRPr>
                    </a:p>
                  </a:txBody>
                  <a:tcPr marL="68580" marR="68580" marT="0" marB="0" anchor="ctr"/>
                </a:tc>
              </a:tr>
              <a:tr h="400045">
                <a:tc>
                  <a:txBody>
                    <a:bodyPr/>
                    <a:lstStyle/>
                    <a:p>
                      <a:pPr algn="ctr">
                        <a:lnSpc>
                          <a:spcPct val="150000"/>
                        </a:lnSpc>
                        <a:spcAft>
                          <a:spcPts val="800"/>
                        </a:spcAft>
                      </a:pPr>
                      <a:r>
                        <a:rPr lang="es-CO" sz="1200" dirty="0">
                          <a:effectLst/>
                        </a:rPr>
                        <a:t>Sobrepeso</a:t>
                      </a:r>
                      <a:endParaRPr lang="es-CO" sz="1100" dirty="0">
                        <a:effectLst/>
                        <a:latin typeface="Calibri"/>
                        <a:ea typeface="Calibri"/>
                        <a:cs typeface="Times New Roman"/>
                      </a:endParaRPr>
                    </a:p>
                  </a:txBody>
                  <a:tcPr marL="68580" marR="68580" marT="0" marB="0" anchor="ctr">
                    <a:solidFill>
                      <a:schemeClr val="accent2">
                        <a:lumMod val="20000"/>
                        <a:lumOff val="80000"/>
                        <a:alpha val="20000"/>
                      </a:schemeClr>
                    </a:solidFill>
                  </a:tcPr>
                </a:tc>
                <a:tc>
                  <a:txBody>
                    <a:bodyPr/>
                    <a:lstStyle/>
                    <a:p>
                      <a:pPr algn="ctr">
                        <a:lnSpc>
                          <a:spcPct val="150000"/>
                        </a:lnSpc>
                        <a:spcAft>
                          <a:spcPts val="800"/>
                        </a:spcAft>
                      </a:pPr>
                      <a:r>
                        <a:rPr lang="es-CO" sz="1200" dirty="0">
                          <a:effectLst/>
                        </a:rPr>
                        <a:t>0,341</a:t>
                      </a:r>
                      <a:endParaRPr lang="es-CO" sz="1100" dirty="0">
                        <a:effectLst/>
                        <a:latin typeface="Calibri"/>
                        <a:ea typeface="Calibri"/>
                        <a:cs typeface="Times New Roman"/>
                      </a:endParaRPr>
                    </a:p>
                  </a:txBody>
                  <a:tcPr marL="68580" marR="68580" marT="0" marB="0" anchor="ctr">
                    <a:solidFill>
                      <a:schemeClr val="accent2">
                        <a:lumMod val="20000"/>
                        <a:lumOff val="80000"/>
                        <a:alpha val="20000"/>
                      </a:schemeClr>
                    </a:solidFill>
                  </a:tcPr>
                </a:tc>
                <a:tc>
                  <a:txBody>
                    <a:bodyPr/>
                    <a:lstStyle/>
                    <a:p>
                      <a:pPr algn="ctr">
                        <a:lnSpc>
                          <a:spcPct val="150000"/>
                        </a:lnSpc>
                        <a:spcAft>
                          <a:spcPts val="800"/>
                        </a:spcAft>
                      </a:pPr>
                      <a:r>
                        <a:rPr lang="es-CO" sz="1200" dirty="0">
                          <a:effectLst/>
                        </a:rPr>
                        <a:t>0,008</a:t>
                      </a:r>
                      <a:endParaRPr lang="es-CO" sz="1100" dirty="0">
                        <a:effectLst/>
                        <a:latin typeface="Calibri"/>
                        <a:ea typeface="Calibri"/>
                        <a:cs typeface="Times New Roman"/>
                      </a:endParaRPr>
                    </a:p>
                  </a:txBody>
                  <a:tcPr marL="68580" marR="68580" marT="0" marB="0" anchor="ctr">
                    <a:solidFill>
                      <a:schemeClr val="accent2">
                        <a:lumMod val="20000"/>
                        <a:lumOff val="80000"/>
                        <a:alpha val="20000"/>
                      </a:schemeClr>
                    </a:solidFill>
                  </a:tcPr>
                </a:tc>
                <a:tc>
                  <a:txBody>
                    <a:bodyPr/>
                    <a:lstStyle/>
                    <a:p>
                      <a:pPr algn="ctr">
                        <a:lnSpc>
                          <a:spcPct val="150000"/>
                        </a:lnSpc>
                        <a:spcAft>
                          <a:spcPts val="800"/>
                        </a:spcAft>
                      </a:pPr>
                      <a:r>
                        <a:rPr lang="es-CO" sz="1200" dirty="0">
                          <a:effectLst/>
                        </a:rPr>
                        <a:t>1,407</a:t>
                      </a:r>
                      <a:endParaRPr lang="es-CO" sz="1100" dirty="0">
                        <a:effectLst/>
                        <a:latin typeface="Calibri"/>
                        <a:ea typeface="Calibri"/>
                        <a:cs typeface="Times New Roman"/>
                      </a:endParaRPr>
                    </a:p>
                  </a:txBody>
                  <a:tcPr marL="68580" marR="68580" marT="0" marB="0" anchor="ctr">
                    <a:solidFill>
                      <a:schemeClr val="accent2">
                        <a:lumMod val="20000"/>
                        <a:lumOff val="80000"/>
                        <a:alpha val="20000"/>
                      </a:schemeClr>
                    </a:solidFill>
                  </a:tcPr>
                </a:tc>
                <a:tc>
                  <a:txBody>
                    <a:bodyPr/>
                    <a:lstStyle/>
                    <a:p>
                      <a:pPr algn="ctr">
                        <a:lnSpc>
                          <a:spcPct val="150000"/>
                        </a:lnSpc>
                        <a:spcAft>
                          <a:spcPts val="800"/>
                        </a:spcAft>
                      </a:pPr>
                      <a:r>
                        <a:rPr lang="es-CO" sz="1200" dirty="0">
                          <a:effectLst/>
                        </a:rPr>
                        <a:t>1,091</a:t>
                      </a:r>
                      <a:endParaRPr lang="es-CO" sz="1100" dirty="0">
                        <a:effectLst/>
                        <a:latin typeface="Calibri"/>
                        <a:ea typeface="Calibri"/>
                        <a:cs typeface="Times New Roman"/>
                      </a:endParaRPr>
                    </a:p>
                  </a:txBody>
                  <a:tcPr marL="68580" marR="68580" marT="0" marB="0" anchor="ctr">
                    <a:solidFill>
                      <a:schemeClr val="accent2">
                        <a:lumMod val="20000"/>
                        <a:lumOff val="80000"/>
                        <a:alpha val="20000"/>
                      </a:schemeClr>
                    </a:solidFill>
                  </a:tcPr>
                </a:tc>
                <a:tc>
                  <a:txBody>
                    <a:bodyPr/>
                    <a:lstStyle/>
                    <a:p>
                      <a:pPr algn="ctr">
                        <a:lnSpc>
                          <a:spcPct val="150000"/>
                        </a:lnSpc>
                        <a:spcAft>
                          <a:spcPts val="800"/>
                        </a:spcAft>
                      </a:pPr>
                      <a:r>
                        <a:rPr lang="es-CO" sz="1200" dirty="0">
                          <a:effectLst/>
                        </a:rPr>
                        <a:t>1,814</a:t>
                      </a:r>
                      <a:endParaRPr lang="es-CO" sz="1100" dirty="0">
                        <a:effectLst/>
                        <a:latin typeface="Calibri"/>
                        <a:ea typeface="Calibri"/>
                        <a:cs typeface="Times New Roman"/>
                      </a:endParaRPr>
                    </a:p>
                  </a:txBody>
                  <a:tcPr marL="68580" marR="68580" marT="0" marB="0" anchor="ctr">
                    <a:solidFill>
                      <a:schemeClr val="accent2">
                        <a:lumMod val="20000"/>
                        <a:lumOff val="80000"/>
                        <a:alpha val="20000"/>
                      </a:schemeClr>
                    </a:solidFill>
                  </a:tcPr>
                </a:tc>
              </a:tr>
              <a:tr h="400045">
                <a:tc>
                  <a:txBody>
                    <a:bodyPr/>
                    <a:lstStyle/>
                    <a:p>
                      <a:pPr algn="ctr">
                        <a:lnSpc>
                          <a:spcPct val="150000"/>
                        </a:lnSpc>
                        <a:spcAft>
                          <a:spcPts val="800"/>
                        </a:spcAft>
                      </a:pPr>
                      <a:r>
                        <a:rPr lang="es-CO" sz="1200">
                          <a:effectLst/>
                        </a:rPr>
                        <a:t>Obesidad</a:t>
                      </a:r>
                      <a:endParaRPr lang="es-CO" sz="1100">
                        <a:effectLst/>
                        <a:latin typeface="Calibri"/>
                        <a:ea typeface="Calibri"/>
                        <a:cs typeface="Times New Roman"/>
                      </a:endParaRPr>
                    </a:p>
                  </a:txBody>
                  <a:tcPr marL="68580" marR="68580" marT="0" marB="0" anchor="ctr"/>
                </a:tc>
                <a:tc>
                  <a:txBody>
                    <a:bodyPr/>
                    <a:lstStyle/>
                    <a:p>
                      <a:pPr algn="ctr">
                        <a:lnSpc>
                          <a:spcPct val="150000"/>
                        </a:lnSpc>
                        <a:spcAft>
                          <a:spcPts val="800"/>
                        </a:spcAft>
                      </a:pPr>
                      <a:r>
                        <a:rPr lang="es-CO" sz="1200">
                          <a:effectLst/>
                        </a:rPr>
                        <a:t>0,605</a:t>
                      </a:r>
                      <a:endParaRPr lang="es-CO" sz="1100">
                        <a:effectLst/>
                        <a:latin typeface="Calibri"/>
                        <a:ea typeface="Calibri"/>
                        <a:cs typeface="Times New Roman"/>
                      </a:endParaRPr>
                    </a:p>
                  </a:txBody>
                  <a:tcPr marL="68580" marR="68580" marT="0" marB="0" anchor="ctr"/>
                </a:tc>
                <a:tc>
                  <a:txBody>
                    <a:bodyPr/>
                    <a:lstStyle/>
                    <a:p>
                      <a:pPr algn="ctr">
                        <a:lnSpc>
                          <a:spcPct val="150000"/>
                        </a:lnSpc>
                        <a:spcAft>
                          <a:spcPts val="800"/>
                        </a:spcAft>
                      </a:pPr>
                      <a:r>
                        <a:rPr lang="es-CO" sz="1200">
                          <a:effectLst/>
                        </a:rPr>
                        <a:t>0,000</a:t>
                      </a:r>
                      <a:endParaRPr lang="es-CO" sz="1100">
                        <a:effectLst/>
                        <a:latin typeface="Calibri"/>
                        <a:ea typeface="Calibri"/>
                        <a:cs typeface="Times New Roman"/>
                      </a:endParaRPr>
                    </a:p>
                  </a:txBody>
                  <a:tcPr marL="68580" marR="68580" marT="0" marB="0" anchor="ctr"/>
                </a:tc>
                <a:tc>
                  <a:txBody>
                    <a:bodyPr/>
                    <a:lstStyle/>
                    <a:p>
                      <a:pPr algn="ctr">
                        <a:lnSpc>
                          <a:spcPct val="150000"/>
                        </a:lnSpc>
                        <a:spcAft>
                          <a:spcPts val="800"/>
                        </a:spcAft>
                      </a:pPr>
                      <a:r>
                        <a:rPr lang="es-CO" sz="1200">
                          <a:effectLst/>
                        </a:rPr>
                        <a:t>1,830</a:t>
                      </a:r>
                      <a:endParaRPr lang="es-CO" sz="1100">
                        <a:effectLst/>
                        <a:latin typeface="Calibri"/>
                        <a:ea typeface="Calibri"/>
                        <a:cs typeface="Times New Roman"/>
                      </a:endParaRPr>
                    </a:p>
                  </a:txBody>
                  <a:tcPr marL="68580" marR="68580" marT="0" marB="0" anchor="ctr"/>
                </a:tc>
                <a:tc>
                  <a:txBody>
                    <a:bodyPr/>
                    <a:lstStyle/>
                    <a:p>
                      <a:pPr algn="ctr">
                        <a:lnSpc>
                          <a:spcPct val="150000"/>
                        </a:lnSpc>
                        <a:spcAft>
                          <a:spcPts val="800"/>
                        </a:spcAft>
                      </a:pPr>
                      <a:r>
                        <a:rPr lang="es-CO" sz="1200">
                          <a:effectLst/>
                        </a:rPr>
                        <a:t>1,403</a:t>
                      </a:r>
                      <a:endParaRPr lang="es-CO" sz="1100">
                        <a:effectLst/>
                        <a:latin typeface="Calibri"/>
                        <a:ea typeface="Calibri"/>
                        <a:cs typeface="Times New Roman"/>
                      </a:endParaRPr>
                    </a:p>
                  </a:txBody>
                  <a:tcPr marL="68580" marR="68580" marT="0" marB="0" anchor="ctr"/>
                </a:tc>
                <a:tc>
                  <a:txBody>
                    <a:bodyPr/>
                    <a:lstStyle/>
                    <a:p>
                      <a:pPr algn="ctr">
                        <a:lnSpc>
                          <a:spcPct val="150000"/>
                        </a:lnSpc>
                        <a:spcAft>
                          <a:spcPts val="800"/>
                        </a:spcAft>
                      </a:pPr>
                      <a:r>
                        <a:rPr lang="es-CO" sz="1200" dirty="0">
                          <a:effectLst/>
                        </a:rPr>
                        <a:t>2,388</a:t>
                      </a:r>
                      <a:endParaRPr lang="es-CO" sz="1100" dirty="0">
                        <a:effectLst/>
                        <a:latin typeface="Calibri"/>
                        <a:ea typeface="Calibri"/>
                        <a:cs typeface="Times New Roman"/>
                      </a:endParaRPr>
                    </a:p>
                  </a:txBody>
                  <a:tcPr marL="68580" marR="68580" marT="0" marB="0" anchor="ctr"/>
                </a:tc>
              </a:tr>
            </a:tbl>
          </a:graphicData>
        </a:graphic>
      </p:graphicFrame>
      <p:sp>
        <p:nvSpPr>
          <p:cNvPr id="7" name="4 Rectángulo"/>
          <p:cNvSpPr>
            <a:spLocks noChangeArrowheads="1"/>
          </p:cNvSpPr>
          <p:nvPr/>
        </p:nvSpPr>
        <p:spPr bwMode="auto">
          <a:xfrm>
            <a:off x="714348" y="2071678"/>
            <a:ext cx="7715304" cy="371465"/>
          </a:xfrm>
          <a:prstGeom prst="rect">
            <a:avLst/>
          </a:prstGeom>
          <a:noFill/>
          <a:ln w="9525">
            <a:noFill/>
            <a:miter lim="800000"/>
            <a:headEnd/>
            <a:tailEnd/>
          </a:ln>
        </p:spPr>
        <p:txBody>
          <a:bodyPr wrap="square">
            <a:spAutoFit/>
          </a:bodyPr>
          <a:lstStyle/>
          <a:p>
            <a:r>
              <a:rPr lang="es-CO" dirty="0">
                <a:latin typeface="Calibri" pitchFamily="34" charset="0"/>
              </a:rPr>
              <a:t>Resultados de la regresión logística </a:t>
            </a:r>
            <a:r>
              <a:rPr lang="es-CO" dirty="0" smtClean="0">
                <a:latin typeface="Calibri" pitchFamily="34" charset="0"/>
              </a:rPr>
              <a:t>(</a:t>
            </a:r>
            <a:r>
              <a:rPr lang="es-CO" dirty="0">
                <a:latin typeface="Calibri" pitchFamily="34" charset="0"/>
              </a:rPr>
              <a:t>Variable dependiente: </a:t>
            </a:r>
            <a:r>
              <a:rPr lang="es-CO" dirty="0" err="1">
                <a:latin typeface="Calibri" pitchFamily="34" charset="0"/>
              </a:rPr>
              <a:t>insulinorresistencia</a:t>
            </a:r>
            <a:r>
              <a:rPr lang="es-CO" dirty="0">
                <a:latin typeface="Calibri" pitchFamily="34" charset="0"/>
              </a:rPr>
              <a:t>)</a:t>
            </a:r>
          </a:p>
        </p:txBody>
      </p:sp>
      <p:sp>
        <p:nvSpPr>
          <p:cNvPr id="8" name="7 Elipse"/>
          <p:cNvSpPr/>
          <p:nvPr/>
        </p:nvSpPr>
        <p:spPr>
          <a:xfrm>
            <a:off x="3924300" y="3573463"/>
            <a:ext cx="647700" cy="287337"/>
          </a:xfrm>
          <a:prstGeom prst="ellipse">
            <a:avLst/>
          </a:prstGeom>
          <a:no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CO"/>
          </a:p>
        </p:txBody>
      </p:sp>
      <p:sp>
        <p:nvSpPr>
          <p:cNvPr id="9" name="8 Rectángulo"/>
          <p:cNvSpPr/>
          <p:nvPr/>
        </p:nvSpPr>
        <p:spPr>
          <a:xfrm>
            <a:off x="4932363" y="5229225"/>
            <a:ext cx="647700" cy="287338"/>
          </a:xfrm>
          <a:prstGeom prst="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CO"/>
          </a:p>
        </p:txBody>
      </p:sp>
      <p:sp>
        <p:nvSpPr>
          <p:cNvPr id="10" name="9 Rectángulo"/>
          <p:cNvSpPr/>
          <p:nvPr/>
        </p:nvSpPr>
        <p:spPr>
          <a:xfrm>
            <a:off x="4932363" y="4797425"/>
            <a:ext cx="647700" cy="287338"/>
          </a:xfrm>
          <a:prstGeom prst="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CO"/>
          </a:p>
        </p:txBody>
      </p:sp>
      <p:sp>
        <p:nvSpPr>
          <p:cNvPr id="11" name="10 Rectángulo"/>
          <p:cNvSpPr/>
          <p:nvPr/>
        </p:nvSpPr>
        <p:spPr>
          <a:xfrm>
            <a:off x="4932363" y="5949950"/>
            <a:ext cx="647700" cy="287338"/>
          </a:xfrm>
          <a:prstGeom prst="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CO"/>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p:txBody>
          <a:bodyPr/>
          <a:lstStyle/>
          <a:p>
            <a:pPr eaLnBrk="1" hangingPunct="1"/>
            <a:r>
              <a:rPr lang="en-US" altLang="es-ES" i="1" dirty="0" err="1" smtClean="0">
                <a:latin typeface="Calibri" pitchFamily="34" charset="0"/>
              </a:rPr>
              <a:t>JORNADA</a:t>
            </a:r>
            <a:r>
              <a:rPr lang="en-US" altLang="es-ES" i="1" dirty="0" smtClean="0">
                <a:latin typeface="Calibri" pitchFamily="34" charset="0"/>
              </a:rPr>
              <a:t> DE </a:t>
            </a:r>
            <a:r>
              <a:rPr lang="en-US" altLang="es-ES" i="1" dirty="0" err="1" smtClean="0">
                <a:latin typeface="Calibri" pitchFamily="34" charset="0"/>
              </a:rPr>
              <a:t>TEMAS</a:t>
            </a:r>
            <a:r>
              <a:rPr lang="en-US" altLang="es-ES" i="1" dirty="0" smtClean="0">
                <a:latin typeface="Calibri" pitchFamily="34" charset="0"/>
              </a:rPr>
              <a:t> </a:t>
            </a:r>
            <a:r>
              <a:rPr lang="en-US" altLang="es-ES" i="1" dirty="0" err="1" smtClean="0">
                <a:latin typeface="Calibri" pitchFamily="34" charset="0"/>
              </a:rPr>
              <a:t>TERMINADOS</a:t>
            </a:r>
            <a:endParaRPr lang="en-US" altLang="es-ES" i="1" dirty="0" smtClean="0"/>
          </a:p>
        </p:txBody>
      </p:sp>
      <p:sp>
        <p:nvSpPr>
          <p:cNvPr id="5" name="1 Título"/>
          <p:cNvSpPr txBox="1">
            <a:spLocks/>
          </p:cNvSpPr>
          <p:nvPr/>
        </p:nvSpPr>
        <p:spPr bwMode="white">
          <a:xfrm>
            <a:off x="457200" y="1071554"/>
            <a:ext cx="7620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auto" latinLnBrk="0" hangingPunct="0">
              <a:lnSpc>
                <a:spcPct val="100000"/>
              </a:lnSpc>
              <a:spcBef>
                <a:spcPct val="0"/>
              </a:spcBef>
              <a:spcAft>
                <a:spcPts val="0"/>
              </a:spcAft>
              <a:buClrTx/>
              <a:buSzTx/>
              <a:buFontTx/>
              <a:buNone/>
              <a:tabLst/>
              <a:defRPr/>
            </a:pPr>
            <a:r>
              <a:rPr kumimoji="0" lang="es-CO" sz="4400" b="1" i="0" u="none" strike="noStrike" kern="0" cap="none" spc="0" normalizeH="0" baseline="0" noProof="0" dirty="0" smtClean="0">
                <a:ln>
                  <a:noFill/>
                </a:ln>
                <a:solidFill>
                  <a:schemeClr val="accent2">
                    <a:lumMod val="50000"/>
                  </a:schemeClr>
                </a:solidFill>
                <a:effectLst/>
                <a:uLnTx/>
                <a:uFillTx/>
                <a:latin typeface="+mj-lt"/>
                <a:ea typeface="+mj-ea"/>
                <a:cs typeface="+mj-cs"/>
              </a:rPr>
              <a:t>DISCUSIÓN</a:t>
            </a:r>
            <a:endParaRPr kumimoji="0" lang="es-CO" sz="4400" b="1" i="0" u="none" strike="noStrike" kern="0" cap="none" spc="0" normalizeH="0" baseline="0" noProof="0" dirty="0">
              <a:ln>
                <a:noFill/>
              </a:ln>
              <a:solidFill>
                <a:schemeClr val="accent2">
                  <a:lumMod val="50000"/>
                </a:schemeClr>
              </a:solidFill>
              <a:effectLst/>
              <a:uLnTx/>
              <a:uFillTx/>
              <a:latin typeface="+mj-lt"/>
              <a:ea typeface="+mj-ea"/>
              <a:cs typeface="+mj-cs"/>
            </a:endParaRPr>
          </a:p>
        </p:txBody>
      </p:sp>
      <p:sp>
        <p:nvSpPr>
          <p:cNvPr id="6" name="2 Marcador de contenido"/>
          <p:cNvSpPr>
            <a:spLocks noGrp="1"/>
          </p:cNvSpPr>
          <p:nvPr>
            <p:ph idx="1"/>
          </p:nvPr>
        </p:nvSpPr>
        <p:spPr>
          <a:xfrm>
            <a:off x="214282" y="2528894"/>
            <a:ext cx="8715436" cy="4043378"/>
          </a:xfrm>
        </p:spPr>
        <p:txBody>
          <a:bodyPr/>
          <a:lstStyle/>
          <a:p>
            <a:pPr algn="just"/>
            <a:r>
              <a:rPr lang="es-CO" sz="2000" dirty="0" smtClean="0"/>
              <a:t>Predominó el sexo femenino con edad promedio similar.</a:t>
            </a:r>
          </a:p>
          <a:p>
            <a:pPr algn="just"/>
            <a:r>
              <a:rPr lang="es-CO" sz="2000" dirty="0" smtClean="0"/>
              <a:t>La prevalencia de la </a:t>
            </a:r>
            <a:r>
              <a:rPr lang="es-CO" sz="2000" dirty="0" err="1" smtClean="0"/>
              <a:t>insulinorresistencia</a:t>
            </a:r>
            <a:r>
              <a:rPr lang="es-CO" sz="2000" dirty="0" smtClean="0"/>
              <a:t> encontrada, fue ligeramente mayor en nuestro estudio.</a:t>
            </a:r>
          </a:p>
          <a:p>
            <a:pPr algn="just"/>
            <a:r>
              <a:rPr lang="es-CO" sz="2000" dirty="0" smtClean="0"/>
              <a:t>Se encontró una frecuencia de </a:t>
            </a:r>
            <a:r>
              <a:rPr lang="es-CO" sz="2000" dirty="0" err="1" smtClean="0"/>
              <a:t>HTA</a:t>
            </a:r>
            <a:r>
              <a:rPr lang="es-CO" sz="2000" dirty="0" smtClean="0"/>
              <a:t> en el 39.9% que se correlaciona con la literatura internacional. Evidenciándose </a:t>
            </a:r>
            <a:r>
              <a:rPr lang="es-CO" sz="2000" dirty="0" err="1" smtClean="0"/>
              <a:t>insulinorresistencia</a:t>
            </a:r>
            <a:r>
              <a:rPr lang="es-CO" sz="2000" dirty="0" smtClean="0"/>
              <a:t> en el 50% </a:t>
            </a:r>
          </a:p>
          <a:p>
            <a:pPr algn="just"/>
            <a:r>
              <a:rPr lang="es-CO" sz="2000" dirty="0" smtClean="0"/>
              <a:t>La </a:t>
            </a:r>
            <a:r>
              <a:rPr lang="es-CO" sz="2000" dirty="0" err="1" smtClean="0"/>
              <a:t>hiperinsulinemia</a:t>
            </a:r>
            <a:r>
              <a:rPr lang="es-CO" sz="2000" dirty="0" smtClean="0"/>
              <a:t> y la IR, se propusieron hace años como contribuyentes importantes a la presión arterial elevada.</a:t>
            </a:r>
          </a:p>
          <a:p>
            <a:pPr algn="just"/>
            <a:r>
              <a:rPr lang="es-CO" sz="2000" dirty="0" smtClean="0"/>
              <a:t>La prevalencia de </a:t>
            </a:r>
            <a:r>
              <a:rPr lang="es-CO" sz="2000" dirty="0" err="1" smtClean="0"/>
              <a:t>prediabetes</a:t>
            </a:r>
            <a:r>
              <a:rPr lang="es-CO" sz="2000" dirty="0" smtClean="0"/>
              <a:t> fue de un 22,2 %. Se conoce que un tercio de la población mundial padece de </a:t>
            </a:r>
            <a:r>
              <a:rPr lang="es-CO" sz="2000" dirty="0" err="1" smtClean="0"/>
              <a:t>prediabetes</a:t>
            </a:r>
            <a:endParaRPr lang="es-CO" sz="2000"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p:txBody>
          <a:bodyPr/>
          <a:lstStyle/>
          <a:p>
            <a:pPr eaLnBrk="1" hangingPunct="1"/>
            <a:r>
              <a:rPr lang="en-US" altLang="es-ES" i="1" dirty="0" err="1" smtClean="0">
                <a:latin typeface="Calibri" pitchFamily="34" charset="0"/>
              </a:rPr>
              <a:t>JORNADA</a:t>
            </a:r>
            <a:r>
              <a:rPr lang="en-US" altLang="es-ES" i="1" dirty="0" smtClean="0">
                <a:latin typeface="Calibri" pitchFamily="34" charset="0"/>
              </a:rPr>
              <a:t> DE </a:t>
            </a:r>
            <a:r>
              <a:rPr lang="en-US" altLang="es-ES" i="1" dirty="0" err="1" smtClean="0">
                <a:latin typeface="Calibri" pitchFamily="34" charset="0"/>
              </a:rPr>
              <a:t>TEMAS</a:t>
            </a:r>
            <a:r>
              <a:rPr lang="en-US" altLang="es-ES" i="1" dirty="0" smtClean="0">
                <a:latin typeface="Calibri" pitchFamily="34" charset="0"/>
              </a:rPr>
              <a:t> </a:t>
            </a:r>
            <a:r>
              <a:rPr lang="en-US" altLang="es-ES" i="1" dirty="0" err="1" smtClean="0">
                <a:latin typeface="Calibri" pitchFamily="34" charset="0"/>
              </a:rPr>
              <a:t>TERMINADOS</a:t>
            </a:r>
            <a:endParaRPr lang="en-US" altLang="es-ES" i="1" dirty="0" smtClean="0"/>
          </a:p>
        </p:txBody>
      </p:sp>
      <p:sp>
        <p:nvSpPr>
          <p:cNvPr id="5" name="1 Título"/>
          <p:cNvSpPr txBox="1">
            <a:spLocks/>
          </p:cNvSpPr>
          <p:nvPr/>
        </p:nvSpPr>
        <p:spPr bwMode="white">
          <a:xfrm>
            <a:off x="684213" y="1285868"/>
            <a:ext cx="7620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auto" latinLnBrk="0" hangingPunct="0">
              <a:lnSpc>
                <a:spcPct val="100000"/>
              </a:lnSpc>
              <a:spcBef>
                <a:spcPct val="0"/>
              </a:spcBef>
              <a:spcAft>
                <a:spcPts val="0"/>
              </a:spcAft>
              <a:buClrTx/>
              <a:buSzTx/>
              <a:buFontTx/>
              <a:buNone/>
              <a:tabLst/>
              <a:defRPr/>
            </a:pPr>
            <a:r>
              <a:rPr kumimoji="0" lang="es-CO" sz="4400" b="1" i="0" u="none" strike="noStrike" kern="0" cap="none" spc="0" normalizeH="0" baseline="0" noProof="0" dirty="0" smtClean="0">
                <a:ln>
                  <a:noFill/>
                </a:ln>
                <a:solidFill>
                  <a:schemeClr val="accent2">
                    <a:lumMod val="50000"/>
                  </a:schemeClr>
                </a:solidFill>
                <a:effectLst/>
                <a:uLnTx/>
                <a:uFillTx/>
                <a:latin typeface="+mj-lt"/>
                <a:ea typeface="+mj-ea"/>
                <a:cs typeface="+mj-cs"/>
              </a:rPr>
              <a:t>DISCUSIÓN</a:t>
            </a:r>
            <a:endParaRPr kumimoji="0" lang="es-CO" sz="4400" b="1" i="0" u="none" strike="noStrike" kern="0" cap="none" spc="0" normalizeH="0" baseline="0" noProof="0" dirty="0">
              <a:ln>
                <a:noFill/>
              </a:ln>
              <a:solidFill>
                <a:schemeClr val="bg1"/>
              </a:solidFill>
              <a:effectLst/>
              <a:uLnTx/>
              <a:uFillTx/>
              <a:latin typeface="+mj-lt"/>
              <a:ea typeface="+mj-ea"/>
              <a:cs typeface="+mj-cs"/>
            </a:endParaRPr>
          </a:p>
        </p:txBody>
      </p:sp>
      <p:sp>
        <p:nvSpPr>
          <p:cNvPr id="6" name="2 Marcador de contenido"/>
          <p:cNvSpPr>
            <a:spLocks noGrp="1"/>
          </p:cNvSpPr>
          <p:nvPr>
            <p:ph idx="1"/>
          </p:nvPr>
        </p:nvSpPr>
        <p:spPr>
          <a:xfrm>
            <a:off x="179388" y="2500306"/>
            <a:ext cx="8750330" cy="3800489"/>
          </a:xfrm>
        </p:spPr>
        <p:txBody>
          <a:bodyPr/>
          <a:lstStyle/>
          <a:p>
            <a:pPr algn="just"/>
            <a:r>
              <a:rPr lang="es-CO" sz="1800" dirty="0" smtClean="0"/>
              <a:t>Frecuencias de </a:t>
            </a:r>
            <a:r>
              <a:rPr lang="es-CO" sz="1800" dirty="0" err="1" smtClean="0"/>
              <a:t>HDLc</a:t>
            </a:r>
            <a:r>
              <a:rPr lang="es-CO" sz="1800" dirty="0" smtClean="0"/>
              <a:t> y Triglicéridos elevados así como una frecuencia de DA incrementada y asociada a IR, se han  documentado, por varios autores,  lo que justificarían nuestros resultados. </a:t>
            </a:r>
          </a:p>
          <a:p>
            <a:pPr algn="just"/>
            <a:r>
              <a:rPr lang="es-CO" sz="1800" dirty="0" smtClean="0"/>
              <a:t>DA y el sobrepeso, prevaleció en nuestra investigación, resultado que es casi 6 veces más probable la presencia de IR en sujetos con DA </a:t>
            </a:r>
          </a:p>
          <a:p>
            <a:pPr algn="just"/>
            <a:r>
              <a:rPr lang="es-CO" sz="1800" dirty="0" smtClean="0"/>
              <a:t>La presencia de obesidad  junto a cualquier criterio diagnóstico de SM, tienen una excelente correlación con la IR.</a:t>
            </a:r>
          </a:p>
          <a:p>
            <a:pPr algn="just"/>
            <a:r>
              <a:rPr lang="es-CO" sz="1800" dirty="0" smtClean="0"/>
              <a:t>La obesidad no es causa de la IR, ya que no todas las personas obesas tienen IR.</a:t>
            </a:r>
          </a:p>
          <a:p>
            <a:pPr algn="just"/>
            <a:r>
              <a:rPr lang="es-CO" sz="1800" dirty="0" smtClean="0"/>
              <a:t>Se identifica IR, en un 10 - 20 % de los sujetos </a:t>
            </a:r>
            <a:r>
              <a:rPr lang="es-CO" sz="1800" dirty="0" err="1" smtClean="0"/>
              <a:t>normopesos</a:t>
            </a:r>
            <a:endParaRPr lang="es-CO" sz="1800" dirty="0" smtClean="0"/>
          </a:p>
          <a:p>
            <a:pPr algn="just"/>
            <a:endParaRPr lang="es-CO" sz="1800" dirty="0" smtClean="0"/>
          </a:p>
          <a:p>
            <a:pPr algn="just"/>
            <a:endParaRPr lang="es-CO" sz="1800"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p:txBody>
          <a:bodyPr/>
          <a:lstStyle/>
          <a:p>
            <a:pPr eaLnBrk="1" hangingPunct="1"/>
            <a:r>
              <a:rPr lang="en-US" altLang="es-ES" i="1" dirty="0" err="1" smtClean="0">
                <a:latin typeface="Calibri" pitchFamily="34" charset="0"/>
              </a:rPr>
              <a:t>JORNADA</a:t>
            </a:r>
            <a:r>
              <a:rPr lang="en-US" altLang="es-ES" i="1" dirty="0" smtClean="0">
                <a:latin typeface="Calibri" pitchFamily="34" charset="0"/>
              </a:rPr>
              <a:t> DE </a:t>
            </a:r>
            <a:r>
              <a:rPr lang="en-US" altLang="es-ES" i="1" dirty="0" err="1" smtClean="0">
                <a:latin typeface="Calibri" pitchFamily="34" charset="0"/>
              </a:rPr>
              <a:t>TEMAS</a:t>
            </a:r>
            <a:r>
              <a:rPr lang="en-US" altLang="es-ES" i="1" dirty="0" smtClean="0">
                <a:latin typeface="Calibri" pitchFamily="34" charset="0"/>
              </a:rPr>
              <a:t> </a:t>
            </a:r>
            <a:r>
              <a:rPr lang="en-US" altLang="es-ES" i="1" dirty="0" err="1" smtClean="0">
                <a:latin typeface="Calibri" pitchFamily="34" charset="0"/>
              </a:rPr>
              <a:t>TERMINADOS</a:t>
            </a:r>
            <a:endParaRPr lang="en-US" altLang="es-ES" i="1" dirty="0" smtClean="0"/>
          </a:p>
        </p:txBody>
      </p:sp>
      <p:sp>
        <p:nvSpPr>
          <p:cNvPr id="5" name="1 Título"/>
          <p:cNvSpPr txBox="1">
            <a:spLocks/>
          </p:cNvSpPr>
          <p:nvPr/>
        </p:nvSpPr>
        <p:spPr bwMode="white">
          <a:xfrm>
            <a:off x="501620" y="1905010"/>
            <a:ext cx="8501122" cy="39460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auto" latinLnBrk="0" hangingPunct="0">
              <a:lnSpc>
                <a:spcPct val="100000"/>
              </a:lnSpc>
              <a:spcBef>
                <a:spcPct val="0"/>
              </a:spcBef>
              <a:spcAft>
                <a:spcPts val="0"/>
              </a:spcAft>
              <a:buClrTx/>
              <a:buSzTx/>
              <a:buFontTx/>
              <a:buNone/>
              <a:tabLst/>
              <a:defRPr/>
            </a:pPr>
            <a:r>
              <a:rPr kumimoji="0" lang="es-CO" sz="4400" b="1" i="0" u="none" strike="noStrike" kern="0" cap="none" spc="0" normalizeH="0" baseline="0" noProof="0" smtClean="0">
                <a:ln>
                  <a:noFill/>
                </a:ln>
                <a:solidFill>
                  <a:schemeClr val="accent2">
                    <a:lumMod val="50000"/>
                  </a:schemeClr>
                </a:solidFill>
                <a:effectLst/>
                <a:uLnTx/>
                <a:uFillTx/>
                <a:latin typeface="+mj-lt"/>
                <a:ea typeface="+mj-ea"/>
                <a:cs typeface="+mj-cs"/>
              </a:rPr>
              <a:t>DISCUSIÓN</a:t>
            </a:r>
            <a:endParaRPr kumimoji="0" lang="es-CO" sz="3200" b="1" i="0" u="none" strike="noStrike" kern="0" cap="none" spc="0" normalizeH="0" baseline="0" noProof="0" dirty="0">
              <a:ln>
                <a:noFill/>
              </a:ln>
              <a:solidFill>
                <a:schemeClr val="bg1"/>
              </a:solidFill>
              <a:effectLst/>
              <a:uLnTx/>
              <a:uFillTx/>
              <a:latin typeface="+mj-lt"/>
              <a:ea typeface="+mj-ea"/>
              <a:cs typeface="+mj-cs"/>
            </a:endParaRPr>
          </a:p>
        </p:txBody>
      </p:sp>
      <p:sp>
        <p:nvSpPr>
          <p:cNvPr id="6" name="2 Marcador de contenido"/>
          <p:cNvSpPr>
            <a:spLocks noGrp="1"/>
          </p:cNvSpPr>
          <p:nvPr>
            <p:ph idx="1"/>
          </p:nvPr>
        </p:nvSpPr>
        <p:spPr>
          <a:xfrm>
            <a:off x="285720" y="3486160"/>
            <a:ext cx="8501122" cy="1657352"/>
          </a:xfrm>
        </p:spPr>
        <p:txBody>
          <a:bodyPr rtlCol="0">
            <a:normAutofit/>
          </a:bodyPr>
          <a:lstStyle/>
          <a:p>
            <a:pPr algn="just" fontAlgn="auto">
              <a:spcAft>
                <a:spcPts val="0"/>
              </a:spcAft>
              <a:buFont typeface="Arial" pitchFamily="34" charset="0"/>
              <a:buChar char="•"/>
              <a:defRPr/>
            </a:pPr>
            <a:r>
              <a:rPr lang="es-CO" sz="2000" dirty="0"/>
              <a:t>Está bien establecida la asociación del sobrepeso y la obesidad, el incremento de la adiposidad visceral,  con un mayor riesgo de IR y DA, con la HTA y la lesión de un órgano diana (corazón, cerebro, retina y riñón). </a:t>
            </a:r>
            <a:endParaRPr lang="es-CO" sz="2000" dirty="0" smtClean="0"/>
          </a:p>
          <a:p>
            <a:pPr marL="114300" indent="0" algn="just" fontAlgn="auto">
              <a:spcAft>
                <a:spcPts val="0"/>
              </a:spcAft>
              <a:buFont typeface="Arial" pitchFamily="34" charset="0"/>
              <a:buNone/>
              <a:defRPr/>
            </a:pPr>
            <a:endParaRPr lang="es-CO" sz="2400" baseline="30000" dirty="0"/>
          </a:p>
          <a:p>
            <a:pPr fontAlgn="auto">
              <a:spcAft>
                <a:spcPts val="0"/>
              </a:spcAft>
              <a:buFont typeface="Arial" pitchFamily="34" charset="0"/>
              <a:buChar char="•"/>
              <a:defRPr/>
            </a:pPr>
            <a:endParaRPr lang="es-CO"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p:txBody>
          <a:bodyPr/>
          <a:lstStyle/>
          <a:p>
            <a:pPr eaLnBrk="1" hangingPunct="1"/>
            <a:r>
              <a:rPr lang="en-US" altLang="es-ES" i="1" dirty="0" err="1" smtClean="0">
                <a:latin typeface="Calibri" pitchFamily="34" charset="0"/>
              </a:rPr>
              <a:t>JORNADA</a:t>
            </a:r>
            <a:r>
              <a:rPr lang="en-US" altLang="es-ES" i="1" dirty="0" smtClean="0">
                <a:latin typeface="Calibri" pitchFamily="34" charset="0"/>
              </a:rPr>
              <a:t> DE </a:t>
            </a:r>
            <a:r>
              <a:rPr lang="en-US" altLang="es-ES" i="1" dirty="0" err="1" smtClean="0">
                <a:latin typeface="Calibri" pitchFamily="34" charset="0"/>
              </a:rPr>
              <a:t>TEMAS</a:t>
            </a:r>
            <a:r>
              <a:rPr lang="en-US" altLang="es-ES" i="1" dirty="0" smtClean="0">
                <a:latin typeface="Calibri" pitchFamily="34" charset="0"/>
              </a:rPr>
              <a:t> </a:t>
            </a:r>
            <a:r>
              <a:rPr lang="en-US" altLang="es-ES" i="1" dirty="0" err="1" smtClean="0">
                <a:latin typeface="Calibri" pitchFamily="34" charset="0"/>
              </a:rPr>
              <a:t>TERMINADOS</a:t>
            </a:r>
            <a:endParaRPr lang="en-US" altLang="es-ES" i="1" dirty="0" smtClean="0"/>
          </a:p>
        </p:txBody>
      </p:sp>
      <p:sp>
        <p:nvSpPr>
          <p:cNvPr id="5" name="1 Título"/>
          <p:cNvSpPr txBox="1">
            <a:spLocks/>
          </p:cNvSpPr>
          <p:nvPr/>
        </p:nvSpPr>
        <p:spPr bwMode="white">
          <a:xfrm>
            <a:off x="457200" y="1285868"/>
            <a:ext cx="7620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auto" latinLnBrk="0" hangingPunct="0">
              <a:lnSpc>
                <a:spcPct val="100000"/>
              </a:lnSpc>
              <a:spcBef>
                <a:spcPct val="0"/>
              </a:spcBef>
              <a:spcAft>
                <a:spcPts val="0"/>
              </a:spcAft>
              <a:buClrTx/>
              <a:buSzTx/>
              <a:buFontTx/>
              <a:buNone/>
              <a:tabLst/>
              <a:defRPr/>
            </a:pPr>
            <a:r>
              <a:rPr kumimoji="0" lang="es-CO" sz="4400" b="1" i="0" u="none" strike="noStrike" kern="0" cap="none" spc="0" normalizeH="0" baseline="0" noProof="0" dirty="0" smtClean="0">
                <a:ln>
                  <a:noFill/>
                </a:ln>
                <a:solidFill>
                  <a:schemeClr val="accent2">
                    <a:lumMod val="50000"/>
                  </a:schemeClr>
                </a:solidFill>
                <a:effectLst/>
                <a:uLnTx/>
                <a:uFillTx/>
                <a:latin typeface="+mj-lt"/>
                <a:ea typeface="+mj-ea"/>
                <a:cs typeface="+mj-cs"/>
              </a:rPr>
              <a:t>CONCLUSIONES</a:t>
            </a:r>
            <a:endParaRPr kumimoji="0" lang="es-CO" sz="4400" b="1" i="0" u="none" strike="noStrike" kern="0" cap="none" spc="0" normalizeH="0" baseline="0" noProof="0" dirty="0">
              <a:ln>
                <a:noFill/>
              </a:ln>
              <a:solidFill>
                <a:schemeClr val="accent2">
                  <a:lumMod val="50000"/>
                </a:schemeClr>
              </a:solidFill>
              <a:effectLst/>
              <a:uLnTx/>
              <a:uFillTx/>
              <a:latin typeface="+mj-lt"/>
              <a:ea typeface="+mj-ea"/>
              <a:cs typeface="+mj-cs"/>
            </a:endParaRPr>
          </a:p>
        </p:txBody>
      </p:sp>
      <p:sp>
        <p:nvSpPr>
          <p:cNvPr id="6" name="2 Marcador de contenido"/>
          <p:cNvSpPr>
            <a:spLocks noGrp="1"/>
          </p:cNvSpPr>
          <p:nvPr>
            <p:ph idx="1"/>
          </p:nvPr>
        </p:nvSpPr>
        <p:spPr>
          <a:xfrm>
            <a:off x="285720" y="2671770"/>
            <a:ext cx="8501122" cy="4114816"/>
          </a:xfrm>
        </p:spPr>
        <p:txBody>
          <a:bodyPr/>
          <a:lstStyle/>
          <a:p>
            <a:pPr algn="just"/>
            <a:r>
              <a:rPr lang="es-CO" sz="2000" dirty="0" smtClean="0"/>
              <a:t>En el grupo estudiado, la frecuencia de </a:t>
            </a:r>
            <a:r>
              <a:rPr lang="es-CO" sz="2000" dirty="0" err="1" smtClean="0"/>
              <a:t>insulinorresistencia</a:t>
            </a:r>
            <a:r>
              <a:rPr lang="es-CO" sz="2000" dirty="0" smtClean="0"/>
              <a:t> se considera elevada, con predominio en el sexo femenino </a:t>
            </a:r>
          </a:p>
          <a:p>
            <a:pPr algn="just"/>
            <a:r>
              <a:rPr lang="es-CO" sz="2000" dirty="0" smtClean="0"/>
              <a:t>En los pacientes con </a:t>
            </a:r>
            <a:r>
              <a:rPr lang="es-CO" sz="2000" dirty="0" err="1" smtClean="0"/>
              <a:t>insulinorresistencia</a:t>
            </a:r>
            <a:r>
              <a:rPr lang="es-CO" sz="2000" dirty="0" smtClean="0"/>
              <a:t> se constató mayor frecuencia la hipertensión arterial esencial, </a:t>
            </a:r>
            <a:r>
              <a:rPr lang="es-CO" sz="2000" dirty="0" err="1" smtClean="0"/>
              <a:t>dislipidemia</a:t>
            </a:r>
            <a:r>
              <a:rPr lang="es-CO" sz="2000" dirty="0" smtClean="0"/>
              <a:t> </a:t>
            </a:r>
            <a:r>
              <a:rPr lang="es-CO" sz="2000" dirty="0" err="1" smtClean="0"/>
              <a:t>aterogénica</a:t>
            </a:r>
            <a:r>
              <a:rPr lang="es-CO" sz="2000" dirty="0" smtClean="0"/>
              <a:t>, </a:t>
            </a:r>
            <a:r>
              <a:rPr lang="es-CO" sz="2000" dirty="0" err="1" smtClean="0"/>
              <a:t>prediabetes</a:t>
            </a:r>
            <a:r>
              <a:rPr lang="es-CO" sz="2000" dirty="0" smtClean="0"/>
              <a:t>, sobrepeso y obesidad, aspectos clínicos y metabólicos que, además, se encontraron asociados con esta condición. </a:t>
            </a:r>
          </a:p>
          <a:p>
            <a:pPr algn="just"/>
            <a:r>
              <a:rPr lang="es-CO" sz="2000" dirty="0" smtClean="0"/>
              <a:t>Se concluye que la </a:t>
            </a:r>
            <a:r>
              <a:rPr lang="es-CO" sz="2000" dirty="0" err="1" smtClean="0"/>
              <a:t>dislipidemia</a:t>
            </a:r>
            <a:r>
              <a:rPr lang="es-CO" sz="2000" dirty="0" smtClean="0"/>
              <a:t> </a:t>
            </a:r>
            <a:r>
              <a:rPr lang="es-CO" sz="2000" dirty="0" err="1" smtClean="0"/>
              <a:t>aterogénica</a:t>
            </a:r>
            <a:r>
              <a:rPr lang="es-CO" sz="2000" dirty="0" smtClean="0"/>
              <a:t>, la </a:t>
            </a:r>
            <a:r>
              <a:rPr lang="es-CO" sz="2000" dirty="0" err="1" smtClean="0"/>
              <a:t>prediabetes</a:t>
            </a:r>
            <a:r>
              <a:rPr lang="es-CO" sz="2000" dirty="0" smtClean="0"/>
              <a:t> y la obesidad constituyen las alteraciones con mayor influencia independiente sobre la </a:t>
            </a:r>
            <a:r>
              <a:rPr lang="es-CO" sz="2000" dirty="0" err="1" smtClean="0"/>
              <a:t>insulinorresistencia</a:t>
            </a:r>
            <a:r>
              <a:rPr lang="es-CO" sz="2000" dirty="0" smtClean="0"/>
              <a:t>.</a:t>
            </a:r>
          </a:p>
          <a:p>
            <a:pPr algn="just"/>
            <a:endParaRPr lang="es-CO"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p:txBody>
          <a:bodyPr/>
          <a:lstStyle/>
          <a:p>
            <a:pPr eaLnBrk="1" hangingPunct="1"/>
            <a:r>
              <a:rPr lang="en-US" altLang="es-ES" i="1" dirty="0" err="1" smtClean="0">
                <a:latin typeface="Calibri" pitchFamily="34" charset="0"/>
              </a:rPr>
              <a:t>JORNADA</a:t>
            </a:r>
            <a:r>
              <a:rPr lang="en-US" altLang="es-ES" i="1" dirty="0" smtClean="0">
                <a:latin typeface="Calibri" pitchFamily="34" charset="0"/>
              </a:rPr>
              <a:t> DE </a:t>
            </a:r>
            <a:r>
              <a:rPr lang="en-US" altLang="es-ES" i="1" dirty="0" err="1" smtClean="0">
                <a:latin typeface="Calibri" pitchFamily="34" charset="0"/>
              </a:rPr>
              <a:t>TEMAS</a:t>
            </a:r>
            <a:r>
              <a:rPr lang="en-US" altLang="es-ES" i="1" dirty="0" smtClean="0">
                <a:latin typeface="Calibri" pitchFamily="34" charset="0"/>
              </a:rPr>
              <a:t> </a:t>
            </a:r>
            <a:r>
              <a:rPr lang="en-US" altLang="es-ES" i="1" dirty="0" err="1" smtClean="0">
                <a:latin typeface="Calibri" pitchFamily="34" charset="0"/>
              </a:rPr>
              <a:t>TERMINADOS</a:t>
            </a:r>
            <a:endParaRPr lang="en-US" altLang="es-ES" i="1" dirty="0" smtClean="0"/>
          </a:p>
        </p:txBody>
      </p:sp>
      <p:sp>
        <p:nvSpPr>
          <p:cNvPr id="5" name="3 Título"/>
          <p:cNvSpPr txBox="1">
            <a:spLocks/>
          </p:cNvSpPr>
          <p:nvPr/>
        </p:nvSpPr>
        <p:spPr bwMode="white">
          <a:xfrm>
            <a:off x="539750" y="1552579"/>
            <a:ext cx="7543800" cy="1233479"/>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auto" latinLnBrk="0" hangingPunct="0">
              <a:lnSpc>
                <a:spcPct val="100000"/>
              </a:lnSpc>
              <a:spcBef>
                <a:spcPct val="0"/>
              </a:spcBef>
              <a:spcAft>
                <a:spcPts val="0"/>
              </a:spcAft>
              <a:buClrTx/>
              <a:buSzTx/>
              <a:buFontTx/>
              <a:buNone/>
              <a:tabLst/>
              <a:defRPr/>
            </a:pPr>
            <a:r>
              <a:rPr kumimoji="0" lang="es-CO" sz="4800" b="1" i="0" u="none" strike="noStrike" kern="0" cap="none" spc="0" normalizeH="0" baseline="0" noProof="0" dirty="0" smtClean="0">
                <a:ln>
                  <a:noFill/>
                </a:ln>
                <a:effectLst/>
                <a:uLnTx/>
                <a:uFillTx/>
                <a:latin typeface="+mj-lt"/>
                <a:ea typeface="+mj-ea"/>
                <a:cs typeface="+mj-cs"/>
              </a:rPr>
              <a:t>GRACIAS</a:t>
            </a:r>
            <a:endParaRPr kumimoji="0" lang="es-CO" sz="4800" b="1" i="0" u="none" strike="noStrike" kern="0" cap="none" spc="0" normalizeH="0" baseline="0" noProof="0" dirty="0">
              <a:ln>
                <a:noFill/>
              </a:ln>
              <a:effectLst/>
              <a:uLnTx/>
              <a:uFillTx/>
              <a:latin typeface="+mj-lt"/>
              <a:ea typeface="+mj-ea"/>
              <a:cs typeface="+mj-cs"/>
            </a:endParaRPr>
          </a:p>
        </p:txBody>
      </p:sp>
      <p:sp>
        <p:nvSpPr>
          <p:cNvPr id="6" name="4 Subtítulo"/>
          <p:cNvSpPr txBox="1">
            <a:spLocks/>
          </p:cNvSpPr>
          <p:nvPr/>
        </p:nvSpPr>
        <p:spPr bwMode="auto">
          <a:xfrm>
            <a:off x="395288" y="3143248"/>
            <a:ext cx="8320116" cy="2143140"/>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Autofit/>
          </a:bodyPr>
          <a:lstStyle/>
          <a:p>
            <a:pPr marL="342900" marR="0" lvl="0" indent="-342900" algn="l" defTabSz="914400" rtl="0" eaLnBrk="0" fontAlgn="auto" latinLnBrk="0" hangingPunct="0">
              <a:lnSpc>
                <a:spcPct val="100000"/>
              </a:lnSpc>
              <a:spcBef>
                <a:spcPct val="20000"/>
              </a:spcBef>
              <a:spcAft>
                <a:spcPts val="0"/>
              </a:spcAft>
              <a:buClr>
                <a:schemeClr val="hlink"/>
              </a:buClr>
              <a:buSzTx/>
              <a:buFont typeface="Arial" pitchFamily="34" charset="0"/>
              <a:buNone/>
              <a:tabLst/>
              <a:defRPr/>
            </a:pPr>
            <a:r>
              <a:rPr kumimoji="0" lang="es-CO" sz="2400" b="1" i="0" u="none" strike="noStrike" kern="0" cap="none" spc="0" normalizeH="0" baseline="0" noProof="0" dirty="0" smtClean="0">
                <a:ln>
                  <a:noFill/>
                </a:ln>
                <a:effectLst/>
                <a:uLnTx/>
                <a:uFillTx/>
                <a:latin typeface="+mn-lt"/>
                <a:ea typeface="+mn-ea"/>
                <a:cs typeface="+mn-cs"/>
              </a:rPr>
              <a:t>“Un sueño se hace realidad con  actitud, perseverancia, determinación y trabajo duro.” </a:t>
            </a:r>
          </a:p>
          <a:p>
            <a:pPr marL="342900" marR="0" lvl="0" indent="-342900" algn="r" defTabSz="914400" rtl="0" eaLnBrk="0" fontAlgn="auto" latinLnBrk="0" hangingPunct="0">
              <a:lnSpc>
                <a:spcPct val="100000"/>
              </a:lnSpc>
              <a:spcBef>
                <a:spcPct val="20000"/>
              </a:spcBef>
              <a:spcAft>
                <a:spcPts val="0"/>
              </a:spcAft>
              <a:buClr>
                <a:schemeClr val="hlink"/>
              </a:buClr>
              <a:buSzTx/>
              <a:buFont typeface="Arial" pitchFamily="34" charset="0"/>
              <a:buNone/>
              <a:tabLst/>
              <a:defRPr/>
            </a:pPr>
            <a:r>
              <a:rPr kumimoji="0" lang="es-CO" sz="2400" b="1" i="0" u="none" strike="noStrike" kern="0" cap="none" spc="0" normalizeH="0" baseline="0" noProof="0" dirty="0" smtClean="0">
                <a:ln>
                  <a:noFill/>
                </a:ln>
                <a:effectLst/>
                <a:uLnTx/>
                <a:uFillTx/>
                <a:latin typeface="+mn-lt"/>
                <a:ea typeface="+mn-ea"/>
                <a:cs typeface="+mn-cs"/>
              </a:rPr>
              <a:t>Clara Cárdenas.</a:t>
            </a:r>
          </a:p>
          <a:p>
            <a:pPr marL="342900" marR="0" lvl="0" indent="-342900" algn="r" defTabSz="914400" rtl="0" eaLnBrk="0" fontAlgn="auto" latinLnBrk="0" hangingPunct="0">
              <a:lnSpc>
                <a:spcPct val="100000"/>
              </a:lnSpc>
              <a:spcBef>
                <a:spcPct val="20000"/>
              </a:spcBef>
              <a:spcAft>
                <a:spcPts val="0"/>
              </a:spcAft>
              <a:buClr>
                <a:schemeClr val="hlink"/>
              </a:buClr>
              <a:buSzTx/>
              <a:buFont typeface="Arial" pitchFamily="34" charset="0"/>
              <a:buNone/>
              <a:tabLst/>
              <a:defRPr/>
            </a:pPr>
            <a:r>
              <a:rPr kumimoji="0" lang="es-CO" sz="2400" b="1" i="0" u="none" strike="noStrike" kern="0" cap="none" spc="0" normalizeH="0" baseline="0" noProof="0" dirty="0" smtClean="0">
                <a:ln>
                  <a:noFill/>
                </a:ln>
                <a:effectLst/>
                <a:uLnTx/>
                <a:uFillTx/>
                <a:latin typeface="+mn-lt"/>
                <a:ea typeface="+mn-ea"/>
                <a:cs typeface="+mn-cs"/>
              </a:rPr>
              <a:t> </a:t>
            </a:r>
            <a:endParaRPr kumimoji="0" lang="es-CO" sz="2400" b="1" i="0" u="none" strike="noStrike" kern="0" cap="none" spc="0" normalizeH="0" baseline="0" noProof="0" dirty="0">
              <a:ln>
                <a:noFill/>
              </a:ln>
              <a:effectLst/>
              <a:uLnTx/>
              <a:uFillTx/>
              <a:latin typeface="+mn-lt"/>
              <a:ea typeface="+mn-ea"/>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838200" y="579422"/>
            <a:ext cx="7391400" cy="563562"/>
          </a:xfrm>
        </p:spPr>
        <p:txBody>
          <a:bodyPr/>
          <a:lstStyle/>
          <a:p>
            <a:pPr eaLnBrk="1" hangingPunct="1"/>
            <a:r>
              <a:rPr lang="en-US" altLang="es-ES" i="1" dirty="0" err="1" smtClean="0">
                <a:latin typeface="Calibri" pitchFamily="34" charset="0"/>
              </a:rPr>
              <a:t>JORNADA</a:t>
            </a:r>
            <a:r>
              <a:rPr lang="en-US" altLang="es-ES" i="1" dirty="0" smtClean="0">
                <a:latin typeface="Calibri" pitchFamily="34" charset="0"/>
              </a:rPr>
              <a:t> DE </a:t>
            </a:r>
            <a:r>
              <a:rPr lang="en-US" altLang="es-ES" i="1" dirty="0" err="1" smtClean="0">
                <a:latin typeface="Calibri" pitchFamily="34" charset="0"/>
              </a:rPr>
              <a:t>TEMAS</a:t>
            </a:r>
            <a:r>
              <a:rPr lang="en-US" altLang="es-ES" i="1" dirty="0" smtClean="0">
                <a:latin typeface="Calibri" pitchFamily="34" charset="0"/>
              </a:rPr>
              <a:t> </a:t>
            </a:r>
            <a:r>
              <a:rPr lang="en-US" altLang="es-ES" i="1" dirty="0" err="1" smtClean="0">
                <a:latin typeface="Calibri" pitchFamily="34" charset="0"/>
              </a:rPr>
              <a:t>TERMINADOS</a:t>
            </a:r>
            <a:endParaRPr lang="en-US" altLang="es-ES" i="1" dirty="0" smtClean="0"/>
          </a:p>
        </p:txBody>
      </p:sp>
      <p:sp>
        <p:nvSpPr>
          <p:cNvPr id="8" name="1 Título"/>
          <p:cNvSpPr txBox="1">
            <a:spLocks/>
          </p:cNvSpPr>
          <p:nvPr/>
        </p:nvSpPr>
        <p:spPr bwMode="white">
          <a:xfrm>
            <a:off x="214282" y="1285868"/>
            <a:ext cx="8643998" cy="85724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auto" latinLnBrk="0" hangingPunct="0">
              <a:lnSpc>
                <a:spcPct val="100000"/>
              </a:lnSpc>
              <a:spcBef>
                <a:spcPct val="0"/>
              </a:spcBef>
              <a:spcAft>
                <a:spcPts val="0"/>
              </a:spcAft>
              <a:buClrTx/>
              <a:buSzTx/>
              <a:buFontTx/>
              <a:buNone/>
              <a:tabLst/>
              <a:defRPr/>
            </a:pPr>
            <a:r>
              <a:rPr kumimoji="0" lang="es-CO" sz="4400" b="1" i="0" u="none" strike="noStrike" kern="0" cap="none" spc="0" normalizeH="0" baseline="0" noProof="0" dirty="0" err="1" smtClean="0">
                <a:ln>
                  <a:noFill/>
                </a:ln>
                <a:solidFill>
                  <a:schemeClr val="accent2">
                    <a:lumMod val="50000"/>
                  </a:schemeClr>
                </a:solidFill>
                <a:effectLst/>
                <a:uLnTx/>
                <a:uFillTx/>
                <a:latin typeface="+mj-lt"/>
                <a:ea typeface="+mj-ea"/>
                <a:cs typeface="+mj-cs"/>
              </a:rPr>
              <a:t>INTRODUCCION</a:t>
            </a:r>
            <a:endParaRPr kumimoji="0" lang="es-CO" sz="4400" b="1" i="0" u="none" strike="noStrike" kern="0" cap="none" spc="0" normalizeH="0" baseline="0" noProof="0" dirty="0">
              <a:ln>
                <a:noFill/>
              </a:ln>
              <a:solidFill>
                <a:schemeClr val="accent2">
                  <a:lumMod val="50000"/>
                </a:schemeClr>
              </a:solidFill>
              <a:effectLst/>
              <a:uLnTx/>
              <a:uFillTx/>
              <a:latin typeface="+mj-lt"/>
              <a:ea typeface="+mj-ea"/>
              <a:cs typeface="+mj-cs"/>
            </a:endParaRPr>
          </a:p>
        </p:txBody>
      </p:sp>
      <p:sp>
        <p:nvSpPr>
          <p:cNvPr id="9" name="2 Marcador de contenido"/>
          <p:cNvSpPr>
            <a:spLocks noGrp="1"/>
          </p:cNvSpPr>
          <p:nvPr>
            <p:ph idx="1"/>
          </p:nvPr>
        </p:nvSpPr>
        <p:spPr>
          <a:xfrm>
            <a:off x="214282" y="2243142"/>
            <a:ext cx="8643998" cy="4472006"/>
          </a:xfrm>
        </p:spPr>
        <p:txBody>
          <a:bodyPr/>
          <a:lstStyle/>
          <a:p>
            <a:pPr marL="114300" indent="0" algn="just">
              <a:buFont typeface="Arial" charset="0"/>
              <a:buNone/>
            </a:pPr>
            <a:r>
              <a:rPr lang="es-CO" sz="2000" dirty="0" smtClean="0"/>
              <a:t>La </a:t>
            </a:r>
            <a:r>
              <a:rPr lang="es-CO" sz="2000" dirty="0" err="1" smtClean="0"/>
              <a:t>insulinorresistencia</a:t>
            </a:r>
            <a:r>
              <a:rPr lang="es-CO" sz="2000" dirty="0" smtClean="0"/>
              <a:t> (IR), se define como la disminución de la acción de la   insulina, que es compensada por la </a:t>
            </a:r>
            <a:r>
              <a:rPr lang="es-CO" sz="2000" dirty="0" err="1" smtClean="0"/>
              <a:t>hiperinsulinemia</a:t>
            </a:r>
            <a:r>
              <a:rPr lang="es-CO" sz="2000" dirty="0" smtClean="0"/>
              <a:t> compensatoria, con limitación en sus acciones en órganos diana.</a:t>
            </a:r>
          </a:p>
          <a:p>
            <a:pPr marL="114300" indent="0" algn="just">
              <a:buFont typeface="Arial" charset="0"/>
              <a:buNone/>
            </a:pPr>
            <a:endParaRPr lang="es-CO" sz="2000" dirty="0" smtClean="0"/>
          </a:p>
          <a:p>
            <a:pPr marL="114300" indent="0" algn="just">
              <a:buFont typeface="Arial" charset="0"/>
              <a:buNone/>
            </a:pPr>
            <a:r>
              <a:rPr lang="es-CO" sz="2000" dirty="0" smtClean="0"/>
              <a:t>El estado de IR puede ser fisiológica (embarazo, pubertad, adulto mayor) o patológica.</a:t>
            </a:r>
          </a:p>
          <a:p>
            <a:pPr marL="114300" indent="0" algn="just">
              <a:buFont typeface="Arial" charset="0"/>
              <a:buNone/>
            </a:pPr>
            <a:endParaRPr lang="es-CO" sz="2000" dirty="0" smtClean="0"/>
          </a:p>
          <a:p>
            <a:pPr marL="114300" indent="0" algn="just">
              <a:buFont typeface="Arial" charset="0"/>
              <a:buNone/>
            </a:pPr>
            <a:r>
              <a:rPr lang="es-CO" sz="2000" dirty="0" smtClean="0"/>
              <a:t>La obesidad tiene una asociación con IR, y junto con el sobrepeso constituyen uno de los retos mas difíciles en salud publica. Se considera un estado inflamatorio crónico con liberación de </a:t>
            </a:r>
            <a:r>
              <a:rPr lang="es-CO" sz="2000" dirty="0" err="1" smtClean="0"/>
              <a:t>citoquinas</a:t>
            </a:r>
            <a:r>
              <a:rPr lang="es-CO" sz="2000" dirty="0" smtClean="0"/>
              <a:t>,  proteína C reactiva y disminución de </a:t>
            </a:r>
            <a:r>
              <a:rPr lang="es-CO" sz="2000" dirty="0" err="1" smtClean="0"/>
              <a:t>adiponectina</a:t>
            </a:r>
            <a:r>
              <a:rPr lang="es-CO" dirty="0" smtClean="0"/>
              <a:t>.</a:t>
            </a:r>
            <a:endParaRPr lang="es-CO"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altLang="es-ES" i="1" smtClean="0">
                <a:latin typeface="Calibri" pitchFamily="34" charset="0"/>
              </a:rPr>
              <a:t>JORNADA DE TEMAS TERMINADOS</a:t>
            </a:r>
            <a:endParaRPr lang="en-US" altLang="es-ES" i="1" smtClean="0"/>
          </a:p>
        </p:txBody>
      </p:sp>
      <p:sp>
        <p:nvSpPr>
          <p:cNvPr id="4" name="2 Marcador de contenido"/>
          <p:cNvSpPr>
            <a:spLocks noGrp="1"/>
          </p:cNvSpPr>
          <p:nvPr>
            <p:ph idx="1"/>
          </p:nvPr>
        </p:nvSpPr>
        <p:spPr>
          <a:xfrm>
            <a:off x="214282" y="1555772"/>
            <a:ext cx="8572560" cy="5087938"/>
          </a:xfrm>
        </p:spPr>
        <p:txBody>
          <a:bodyPr/>
          <a:lstStyle/>
          <a:p>
            <a:pPr marL="114300" indent="0" algn="just">
              <a:buFont typeface="Arial" charset="0"/>
              <a:buNone/>
            </a:pPr>
            <a:r>
              <a:rPr lang="es-CO" sz="2000" dirty="0" smtClean="0"/>
              <a:t>Además no solo conlleva a una estado de </a:t>
            </a:r>
            <a:r>
              <a:rPr lang="es-CO" sz="2000" dirty="0" err="1" smtClean="0"/>
              <a:t>hiperinsulinemia</a:t>
            </a:r>
            <a:r>
              <a:rPr lang="es-CO" sz="2000" dirty="0" smtClean="0"/>
              <a:t> compensadora, disfunción endotelial, que se asocia con otras condiciones clínicas, que han sido denominadas como síndrome metabólico.</a:t>
            </a:r>
          </a:p>
          <a:p>
            <a:pPr marL="114300" indent="0" algn="just">
              <a:buFont typeface="Arial" charset="0"/>
              <a:buNone/>
            </a:pPr>
            <a:endParaRPr lang="es-CO" sz="2000" dirty="0" smtClean="0"/>
          </a:p>
          <a:p>
            <a:pPr marL="114300" indent="0" algn="just">
              <a:buFont typeface="Arial" charset="0"/>
              <a:buNone/>
            </a:pPr>
            <a:r>
              <a:rPr lang="es-CO" sz="2000" dirty="0" smtClean="0"/>
              <a:t>Esto le confiere un mayor riesgo metabólico para el desarrollo de enfermedades cardiovasculares con una </a:t>
            </a:r>
            <a:r>
              <a:rPr lang="es-CO" sz="2000" dirty="0" err="1" smtClean="0"/>
              <a:t>morbi</a:t>
            </a:r>
            <a:r>
              <a:rPr lang="es-CO" sz="2000" dirty="0" smtClean="0"/>
              <a:t>-mortalidad mayor. </a:t>
            </a:r>
          </a:p>
          <a:p>
            <a:pPr marL="114300" indent="0" algn="just">
              <a:buFont typeface="Arial" charset="0"/>
              <a:buNone/>
            </a:pPr>
            <a:endParaRPr lang="es-CO" sz="2000" dirty="0" smtClean="0"/>
          </a:p>
          <a:p>
            <a:pPr marL="114300" indent="0" algn="just">
              <a:buFont typeface="Arial" charset="0"/>
              <a:buNone/>
            </a:pPr>
            <a:r>
              <a:rPr lang="es-CO" sz="2000" dirty="0" smtClean="0"/>
              <a:t>La </a:t>
            </a:r>
            <a:r>
              <a:rPr lang="es-CO" sz="2000" dirty="0" err="1" smtClean="0"/>
              <a:t>HTA</a:t>
            </a:r>
            <a:r>
              <a:rPr lang="es-CO" sz="2000" dirty="0" smtClean="0"/>
              <a:t>, se asocia con otros factores de riesgo cardiovascular </a:t>
            </a:r>
            <a:r>
              <a:rPr lang="es-CO" sz="2000" dirty="0" err="1" smtClean="0"/>
              <a:t>dislipidemia</a:t>
            </a:r>
            <a:r>
              <a:rPr lang="es-CO" sz="2000" dirty="0" smtClean="0"/>
              <a:t> </a:t>
            </a:r>
            <a:r>
              <a:rPr lang="es-CO" sz="2000" dirty="0" err="1" smtClean="0"/>
              <a:t>aterogénica</a:t>
            </a:r>
            <a:r>
              <a:rPr lang="es-CO" sz="2000" dirty="0" smtClean="0"/>
              <a:t> (DA), </a:t>
            </a:r>
            <a:r>
              <a:rPr lang="es-CO" sz="2000" dirty="0" err="1" smtClean="0"/>
              <a:t>prediabetes</a:t>
            </a:r>
            <a:r>
              <a:rPr lang="es-CO" sz="2000" dirty="0" smtClean="0"/>
              <a:t> y DM2, en una proporción superior que en los </a:t>
            </a:r>
            <a:r>
              <a:rPr lang="es-CO" sz="2000" dirty="0" err="1" smtClean="0"/>
              <a:t>normotensos</a:t>
            </a:r>
            <a:r>
              <a:rPr lang="es-CO" sz="2000" dirty="0" smtClean="0"/>
              <a:t>, lo que sugiere una base </a:t>
            </a:r>
            <a:r>
              <a:rPr lang="es-CO" sz="2000" dirty="0" err="1" smtClean="0"/>
              <a:t>fisiopatológica</a:t>
            </a:r>
            <a:r>
              <a:rPr lang="es-CO" sz="2000" dirty="0" smtClean="0"/>
              <a:t> en común, la IR.</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altLang="es-ES" i="1" smtClean="0">
                <a:latin typeface="Calibri" pitchFamily="34" charset="0"/>
              </a:rPr>
              <a:t>JORNADA DE TEMAS TERMINADOS</a:t>
            </a:r>
            <a:endParaRPr lang="en-US" altLang="es-ES" i="1" smtClean="0"/>
          </a:p>
        </p:txBody>
      </p:sp>
      <p:sp>
        <p:nvSpPr>
          <p:cNvPr id="4" name="2 Marcador de contenido"/>
          <p:cNvSpPr>
            <a:spLocks noGrp="1"/>
          </p:cNvSpPr>
          <p:nvPr>
            <p:ph idx="1"/>
          </p:nvPr>
        </p:nvSpPr>
        <p:spPr>
          <a:xfrm>
            <a:off x="323850" y="1295423"/>
            <a:ext cx="8391554" cy="5419725"/>
          </a:xfrm>
        </p:spPr>
        <p:txBody>
          <a:bodyPr/>
          <a:lstStyle/>
          <a:p>
            <a:pPr marL="114300" indent="0" algn="just">
              <a:buFont typeface="Arial" charset="0"/>
              <a:buNone/>
            </a:pPr>
            <a:r>
              <a:rPr lang="es-CO" sz="2000" dirty="0" smtClean="0"/>
              <a:t>Luego los pacientes con IR, tenían mayor asociación con la </a:t>
            </a:r>
            <a:r>
              <a:rPr lang="es-CO" sz="2000" dirty="0" err="1" smtClean="0"/>
              <a:t>HTA</a:t>
            </a:r>
            <a:r>
              <a:rPr lang="es-CO" sz="2000" dirty="0" smtClean="0"/>
              <a:t>, las alteraciones del metabolismo de la glucosa (</a:t>
            </a:r>
            <a:r>
              <a:rPr lang="es-CO" sz="2000" dirty="0" err="1" smtClean="0"/>
              <a:t>prediabetes</a:t>
            </a:r>
            <a:r>
              <a:rPr lang="es-CO" sz="2000" dirty="0" smtClean="0"/>
              <a:t>), la DA, al sobrepeso y a la obesidad que los sujetos que no tengan IR. </a:t>
            </a:r>
          </a:p>
          <a:p>
            <a:pPr marL="114300" indent="0" algn="just">
              <a:buFont typeface="Arial" charset="0"/>
              <a:buNone/>
            </a:pPr>
            <a:endParaRPr lang="es-CO" sz="2000" dirty="0" smtClean="0"/>
          </a:p>
          <a:p>
            <a:pPr marL="114300" indent="0" algn="just">
              <a:buFont typeface="Arial" charset="0"/>
              <a:buNone/>
            </a:pPr>
            <a:r>
              <a:rPr lang="es-CO" sz="2000" dirty="0" smtClean="0"/>
              <a:t>Los mecanismos moleculares son el aumento de reabsorción renal de sodio, mayor actividad simpática, alteraciones transporte iónico por acción deficiente de la </a:t>
            </a:r>
            <a:r>
              <a:rPr lang="es-CO" sz="2000" dirty="0" err="1" smtClean="0"/>
              <a:t>ATPasa</a:t>
            </a:r>
            <a:r>
              <a:rPr lang="es-CO" sz="2000" dirty="0" smtClean="0"/>
              <a:t> sodio y potasio, aumento del calcio intracelular y la hiperplasia de las células de músculo liso .</a:t>
            </a:r>
          </a:p>
          <a:p>
            <a:pPr marL="114300" indent="0" algn="just">
              <a:buFont typeface="Arial" charset="0"/>
              <a:buNone/>
            </a:pPr>
            <a:endParaRPr lang="es-CO" sz="2000" dirty="0" smtClean="0"/>
          </a:p>
          <a:p>
            <a:pPr marL="114300" indent="0" algn="just">
              <a:buFont typeface="Arial" charset="0"/>
              <a:buNone/>
            </a:pPr>
            <a:r>
              <a:rPr lang="es-CO" sz="2000" dirty="0" smtClean="0"/>
              <a:t>La IR, constituye un </a:t>
            </a:r>
            <a:r>
              <a:rPr lang="es-CO" sz="2000" dirty="0" err="1" smtClean="0"/>
              <a:t>FRCV</a:t>
            </a:r>
            <a:r>
              <a:rPr lang="es-CO" sz="2000" dirty="0" smtClean="0"/>
              <a:t> y a la vez, es un marcador de daño vascular.  Es una variable continua, que se incrementa con la edad.</a:t>
            </a:r>
          </a:p>
          <a:p>
            <a:pPr marL="114300" indent="0" algn="just">
              <a:buFont typeface="Arial" charset="0"/>
              <a:buNone/>
            </a:pPr>
            <a:endParaRPr lang="es-CO"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altLang="es-ES" i="1" smtClean="0">
                <a:latin typeface="Calibri" pitchFamily="34" charset="0"/>
              </a:rPr>
              <a:t>JORNADA DE TEMAS TERMINADOS</a:t>
            </a:r>
            <a:endParaRPr lang="en-US" altLang="es-ES" i="1" smtClean="0"/>
          </a:p>
        </p:txBody>
      </p:sp>
      <p:sp>
        <p:nvSpPr>
          <p:cNvPr id="4" name="1 Título"/>
          <p:cNvSpPr txBox="1">
            <a:spLocks/>
          </p:cNvSpPr>
          <p:nvPr/>
        </p:nvSpPr>
        <p:spPr bwMode="white">
          <a:xfrm>
            <a:off x="214282" y="1274771"/>
            <a:ext cx="8715436" cy="79690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auto" latinLnBrk="0" hangingPunct="0">
              <a:lnSpc>
                <a:spcPct val="100000"/>
              </a:lnSpc>
              <a:spcBef>
                <a:spcPct val="0"/>
              </a:spcBef>
              <a:spcAft>
                <a:spcPts val="0"/>
              </a:spcAft>
              <a:buClrTx/>
              <a:buSzTx/>
              <a:buFontTx/>
              <a:buNone/>
              <a:tabLst/>
              <a:defRPr/>
            </a:pPr>
            <a:r>
              <a:rPr kumimoji="0" lang="es-CO" sz="4400" b="1" i="0" u="none" strike="noStrike" kern="0" cap="none" spc="0" normalizeH="0" baseline="0" noProof="0" dirty="0" smtClean="0">
                <a:ln>
                  <a:noFill/>
                </a:ln>
                <a:solidFill>
                  <a:schemeClr val="accent2">
                    <a:lumMod val="50000"/>
                  </a:schemeClr>
                </a:solidFill>
                <a:effectLst/>
                <a:uLnTx/>
                <a:uFillTx/>
                <a:latin typeface="+mj-lt"/>
                <a:ea typeface="+mj-ea"/>
                <a:cs typeface="+mj-cs"/>
              </a:rPr>
              <a:t>PROBLEMA </a:t>
            </a:r>
            <a:r>
              <a:rPr kumimoji="0" lang="es-CO" sz="4400" b="1" i="0" u="none" strike="noStrike" kern="0" cap="none" spc="0" normalizeH="0" baseline="0" noProof="0" dirty="0" err="1" smtClean="0">
                <a:ln>
                  <a:noFill/>
                </a:ln>
                <a:solidFill>
                  <a:schemeClr val="accent2">
                    <a:lumMod val="50000"/>
                  </a:schemeClr>
                </a:solidFill>
                <a:effectLst/>
                <a:uLnTx/>
                <a:uFillTx/>
                <a:latin typeface="+mj-lt"/>
                <a:ea typeface="+mj-ea"/>
                <a:cs typeface="+mj-cs"/>
              </a:rPr>
              <a:t>CIENTIFICO</a:t>
            </a:r>
            <a:endParaRPr kumimoji="0" lang="es-CO" sz="4400" b="1" i="0" u="none" strike="noStrike" kern="0" cap="none" spc="0" normalizeH="0" baseline="0" noProof="0" dirty="0">
              <a:ln>
                <a:noFill/>
              </a:ln>
              <a:solidFill>
                <a:schemeClr val="accent2">
                  <a:lumMod val="50000"/>
                </a:schemeClr>
              </a:solidFill>
              <a:effectLst/>
              <a:uLnTx/>
              <a:uFillTx/>
              <a:latin typeface="+mj-lt"/>
              <a:ea typeface="+mj-ea"/>
              <a:cs typeface="+mj-cs"/>
            </a:endParaRPr>
          </a:p>
        </p:txBody>
      </p:sp>
      <p:sp>
        <p:nvSpPr>
          <p:cNvPr id="5" name="2 Marcador de contenido"/>
          <p:cNvSpPr>
            <a:spLocks noGrp="1"/>
          </p:cNvSpPr>
          <p:nvPr>
            <p:ph idx="1"/>
          </p:nvPr>
        </p:nvSpPr>
        <p:spPr>
          <a:xfrm>
            <a:off x="214282" y="2214554"/>
            <a:ext cx="8715436" cy="4329130"/>
          </a:xfrm>
        </p:spPr>
        <p:txBody>
          <a:bodyPr rtlCol="0">
            <a:normAutofit lnSpcReduction="10000"/>
          </a:bodyPr>
          <a:lstStyle/>
          <a:p>
            <a:pPr marL="114300" indent="0" algn="ctr" fontAlgn="auto">
              <a:spcAft>
                <a:spcPts val="0"/>
              </a:spcAft>
              <a:buFont typeface="Arial" pitchFamily="34" charset="0"/>
              <a:buNone/>
              <a:defRPr/>
            </a:pPr>
            <a:r>
              <a:rPr lang="es-CO" b="1" dirty="0"/>
              <a:t>¿Cuáles son las alteraciones clínicas y metabólicas asociadas a la insulinorresistencia?</a:t>
            </a:r>
          </a:p>
          <a:p>
            <a:pPr marL="114300" indent="0" fontAlgn="auto">
              <a:spcAft>
                <a:spcPts val="0"/>
              </a:spcAft>
              <a:buFont typeface="Arial" pitchFamily="34" charset="0"/>
              <a:buNone/>
              <a:defRPr/>
            </a:pPr>
            <a:endParaRPr lang="es-CO" dirty="0" smtClean="0"/>
          </a:p>
          <a:p>
            <a:pPr algn="just" fontAlgn="auto">
              <a:spcAft>
                <a:spcPts val="0"/>
              </a:spcAft>
              <a:buFont typeface="Arial" pitchFamily="34" charset="0"/>
              <a:buChar char="•"/>
              <a:defRPr/>
            </a:pPr>
            <a:r>
              <a:rPr lang="es-CO" sz="2000" dirty="0"/>
              <a:t>L</a:t>
            </a:r>
            <a:r>
              <a:rPr lang="es-CO" sz="2000" dirty="0" smtClean="0"/>
              <a:t>a IR, </a:t>
            </a:r>
            <a:r>
              <a:rPr lang="es-CO" sz="2000" dirty="0"/>
              <a:t>el </a:t>
            </a:r>
            <a:r>
              <a:rPr lang="es-CO" sz="2000" dirty="0" smtClean="0"/>
              <a:t>SM y </a:t>
            </a:r>
            <a:r>
              <a:rPr lang="es-CO" sz="2000" dirty="0"/>
              <a:t>sus condiciones clínicas asociadas, son consideradas indicadores pronósticos de riesgo de ECV y DM </a:t>
            </a:r>
            <a:r>
              <a:rPr lang="es-CO" sz="2000" dirty="0" smtClean="0"/>
              <a:t>2.</a:t>
            </a:r>
          </a:p>
          <a:p>
            <a:pPr algn="just" fontAlgn="auto">
              <a:spcAft>
                <a:spcPts val="0"/>
              </a:spcAft>
              <a:buFont typeface="Arial" pitchFamily="34" charset="0"/>
              <a:buChar char="•"/>
              <a:defRPr/>
            </a:pPr>
            <a:endParaRPr lang="es-CO" sz="2000" dirty="0" smtClean="0"/>
          </a:p>
          <a:p>
            <a:pPr algn="just" fontAlgn="auto">
              <a:spcAft>
                <a:spcPts val="0"/>
              </a:spcAft>
              <a:buFont typeface="Arial" pitchFamily="34" charset="0"/>
              <a:buChar char="•"/>
              <a:defRPr/>
            </a:pPr>
            <a:r>
              <a:rPr lang="es-CO" sz="2000" dirty="0" smtClean="0"/>
              <a:t>Por lo </a:t>
            </a:r>
            <a:r>
              <a:rPr lang="es-CO" sz="2000" dirty="0"/>
              <a:t>tanto, conocer la frecuencia de la IR y las alteraciones asociadas a la misma,  brindaría una herramienta </a:t>
            </a:r>
            <a:r>
              <a:rPr lang="es-CO" sz="2000" dirty="0" smtClean="0"/>
              <a:t>importante </a:t>
            </a:r>
            <a:r>
              <a:rPr lang="es-CO" sz="2000" dirty="0"/>
              <a:t>para </a:t>
            </a:r>
            <a:r>
              <a:rPr lang="es-CO" sz="2000" dirty="0" smtClean="0"/>
              <a:t>prevenir </a:t>
            </a:r>
            <a:r>
              <a:rPr lang="es-CO" sz="2000" dirty="0"/>
              <a:t>y/o retardar las enfermedades y complicaciones </a:t>
            </a:r>
            <a:r>
              <a:rPr lang="es-CO" sz="2000" dirty="0" smtClean="0"/>
              <a:t>consecuentes.</a:t>
            </a:r>
            <a:endParaRPr lang="es-CO" sz="2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altLang="es-ES" i="1" smtClean="0">
                <a:latin typeface="Calibri" pitchFamily="34" charset="0"/>
              </a:rPr>
              <a:t>JORNADA DE TEMAS TERMINADOS</a:t>
            </a:r>
            <a:endParaRPr lang="en-US" altLang="es-ES" i="1" smtClean="0"/>
          </a:p>
        </p:txBody>
      </p:sp>
      <p:sp>
        <p:nvSpPr>
          <p:cNvPr id="4" name="1 Título"/>
          <p:cNvSpPr txBox="1">
            <a:spLocks/>
          </p:cNvSpPr>
          <p:nvPr/>
        </p:nvSpPr>
        <p:spPr bwMode="white">
          <a:xfrm>
            <a:off x="457200" y="1131894"/>
            <a:ext cx="7620000" cy="868346"/>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auto" latinLnBrk="0" hangingPunct="0">
              <a:lnSpc>
                <a:spcPct val="100000"/>
              </a:lnSpc>
              <a:spcBef>
                <a:spcPct val="0"/>
              </a:spcBef>
              <a:spcAft>
                <a:spcPts val="0"/>
              </a:spcAft>
              <a:buClrTx/>
              <a:buSzTx/>
              <a:buFontTx/>
              <a:buNone/>
              <a:tabLst/>
              <a:defRPr/>
            </a:pPr>
            <a:r>
              <a:rPr kumimoji="0" lang="es-CO" sz="4400" b="1" i="0" u="none" strike="noStrike" kern="0" cap="none" spc="0" normalizeH="0" baseline="0" noProof="0" dirty="0" smtClean="0">
                <a:ln>
                  <a:noFill/>
                </a:ln>
                <a:solidFill>
                  <a:schemeClr val="accent2">
                    <a:lumMod val="50000"/>
                  </a:schemeClr>
                </a:solidFill>
                <a:effectLst/>
                <a:uLnTx/>
                <a:uFillTx/>
                <a:latin typeface="+mj-lt"/>
                <a:ea typeface="+mj-ea"/>
                <a:cs typeface="+mj-cs"/>
              </a:rPr>
              <a:t>OBJETIVOS</a:t>
            </a:r>
            <a:endParaRPr kumimoji="0" lang="es-CO" sz="4400" b="1" i="0" u="none" strike="noStrike" kern="0" cap="none" spc="0" normalizeH="0" baseline="0" noProof="0" dirty="0">
              <a:ln>
                <a:noFill/>
              </a:ln>
              <a:solidFill>
                <a:schemeClr val="accent2">
                  <a:lumMod val="50000"/>
                </a:schemeClr>
              </a:solidFill>
              <a:effectLst/>
              <a:uLnTx/>
              <a:uFillTx/>
              <a:latin typeface="+mj-lt"/>
              <a:ea typeface="+mj-ea"/>
              <a:cs typeface="+mj-cs"/>
            </a:endParaRPr>
          </a:p>
        </p:txBody>
      </p:sp>
      <p:sp>
        <p:nvSpPr>
          <p:cNvPr id="5" name="2 Marcador de contenido"/>
          <p:cNvSpPr>
            <a:spLocks noGrp="1"/>
          </p:cNvSpPr>
          <p:nvPr>
            <p:ph idx="1"/>
          </p:nvPr>
        </p:nvSpPr>
        <p:spPr>
          <a:xfrm>
            <a:off x="214282" y="1914548"/>
            <a:ext cx="8715436" cy="4800600"/>
          </a:xfrm>
        </p:spPr>
        <p:txBody>
          <a:bodyPr rtlCol="0">
            <a:normAutofit/>
          </a:bodyPr>
          <a:lstStyle/>
          <a:p>
            <a:pPr marL="114300" indent="0" algn="just" fontAlgn="auto">
              <a:spcAft>
                <a:spcPts val="0"/>
              </a:spcAft>
              <a:buFont typeface="Arial" pitchFamily="34" charset="0"/>
              <a:buNone/>
              <a:defRPr/>
            </a:pPr>
            <a:r>
              <a:rPr lang="es-CO" sz="2000" b="1" dirty="0" smtClean="0"/>
              <a:t>General</a:t>
            </a:r>
            <a:r>
              <a:rPr lang="es-CO" sz="2000" b="1" dirty="0"/>
              <a:t>:</a:t>
            </a:r>
            <a:endParaRPr lang="es-CO" sz="2000" dirty="0"/>
          </a:p>
          <a:p>
            <a:pPr algn="just" fontAlgn="auto">
              <a:spcAft>
                <a:spcPts val="0"/>
              </a:spcAft>
              <a:buFont typeface="Arial" pitchFamily="34" charset="0"/>
              <a:buChar char="•"/>
              <a:defRPr/>
            </a:pPr>
            <a:r>
              <a:rPr lang="es-CO" sz="2000" dirty="0"/>
              <a:t>Identificar las alteraciones clínicas y metabólicas asociadas a la insulinorresistencia.</a:t>
            </a:r>
          </a:p>
          <a:p>
            <a:pPr algn="just" fontAlgn="auto">
              <a:spcAft>
                <a:spcPts val="0"/>
              </a:spcAft>
              <a:buFont typeface="Arial" pitchFamily="34" charset="0"/>
              <a:buChar char="•"/>
              <a:defRPr/>
            </a:pPr>
            <a:endParaRPr lang="es-CO" sz="2000" dirty="0"/>
          </a:p>
          <a:p>
            <a:pPr marL="114300" indent="0" algn="just" fontAlgn="auto">
              <a:spcAft>
                <a:spcPts val="0"/>
              </a:spcAft>
              <a:buFont typeface="Arial" pitchFamily="34" charset="0"/>
              <a:buNone/>
              <a:defRPr/>
            </a:pPr>
            <a:r>
              <a:rPr lang="es-CO" sz="2000" b="1" dirty="0"/>
              <a:t>Específicos:</a:t>
            </a:r>
            <a:endParaRPr lang="es-CO" sz="2000" dirty="0"/>
          </a:p>
          <a:p>
            <a:pPr algn="just" fontAlgn="auto">
              <a:spcAft>
                <a:spcPts val="0"/>
              </a:spcAft>
              <a:buFont typeface="Arial" pitchFamily="34" charset="0"/>
              <a:buChar char="•"/>
              <a:defRPr/>
            </a:pPr>
            <a:r>
              <a:rPr lang="es-CO" sz="2000" dirty="0"/>
              <a:t>Estimar la frecuencia de insulinorresistencia.</a:t>
            </a:r>
          </a:p>
          <a:p>
            <a:pPr algn="just" fontAlgn="auto">
              <a:spcAft>
                <a:spcPts val="0"/>
              </a:spcAft>
              <a:buFont typeface="Arial" pitchFamily="34" charset="0"/>
              <a:buChar char="•"/>
              <a:defRPr/>
            </a:pPr>
            <a:r>
              <a:rPr lang="es-CO" sz="2000" dirty="0"/>
              <a:t>Describir los pacientes según características demográficas, clínicas y metabólicas.</a:t>
            </a:r>
          </a:p>
          <a:p>
            <a:pPr algn="just" fontAlgn="auto">
              <a:spcAft>
                <a:spcPts val="0"/>
              </a:spcAft>
              <a:buFont typeface="Arial" pitchFamily="34" charset="0"/>
              <a:buChar char="•"/>
              <a:defRPr/>
            </a:pPr>
            <a:r>
              <a:rPr lang="es-CO" sz="2000" dirty="0"/>
              <a:t>Estimar la frecuencia de las alteraciones clínicas y metabólicas asociadas a la presencia de insulinorresistencia.</a:t>
            </a:r>
          </a:p>
          <a:p>
            <a:pPr algn="just" fontAlgn="auto">
              <a:spcAft>
                <a:spcPts val="0"/>
              </a:spcAft>
              <a:buFont typeface="Arial" pitchFamily="34" charset="0"/>
              <a:buChar char="•"/>
              <a:defRPr/>
            </a:pPr>
            <a:r>
              <a:rPr lang="es-CO" sz="2000" dirty="0"/>
              <a:t>Determinar la influencia de las alteraciones clínicas y metabólicas en la probabilidad de presentar Insulinorresistencia. </a:t>
            </a:r>
          </a:p>
          <a:p>
            <a:pPr fontAlgn="auto">
              <a:spcAft>
                <a:spcPts val="0"/>
              </a:spcAft>
              <a:buFont typeface="Arial" pitchFamily="34" charset="0"/>
              <a:buChar char="•"/>
              <a:defRPr/>
            </a:pPr>
            <a:endParaRPr lang="es-CO"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altLang="es-ES" i="1" smtClean="0">
                <a:latin typeface="Calibri" pitchFamily="34" charset="0"/>
              </a:rPr>
              <a:t>JORNADA DE TEMAS TERMINADOS</a:t>
            </a:r>
            <a:endParaRPr lang="en-US" altLang="es-ES" i="1" smtClean="0"/>
          </a:p>
        </p:txBody>
      </p:sp>
      <p:sp>
        <p:nvSpPr>
          <p:cNvPr id="4" name="1 Título"/>
          <p:cNvSpPr txBox="1">
            <a:spLocks/>
          </p:cNvSpPr>
          <p:nvPr/>
        </p:nvSpPr>
        <p:spPr bwMode="white">
          <a:xfrm>
            <a:off x="323850" y="1428736"/>
            <a:ext cx="7620000" cy="100013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auto" latinLnBrk="0" hangingPunct="0">
              <a:lnSpc>
                <a:spcPct val="100000"/>
              </a:lnSpc>
              <a:spcBef>
                <a:spcPct val="0"/>
              </a:spcBef>
              <a:spcAft>
                <a:spcPts val="0"/>
              </a:spcAft>
              <a:buClrTx/>
              <a:buSzTx/>
              <a:buFontTx/>
              <a:buNone/>
              <a:tabLst/>
              <a:defRPr/>
            </a:pPr>
            <a:r>
              <a:rPr kumimoji="0" lang="es-ES" sz="4400" b="1" i="0" u="none" strike="noStrike" kern="0" cap="none" spc="0" normalizeH="0" baseline="0" noProof="0" dirty="0" smtClean="0">
                <a:ln>
                  <a:noFill/>
                </a:ln>
                <a:solidFill>
                  <a:schemeClr val="accent2">
                    <a:lumMod val="50000"/>
                  </a:schemeClr>
                </a:solidFill>
                <a:effectLst/>
                <a:uLnTx/>
                <a:uFillTx/>
                <a:latin typeface="+mj-lt"/>
                <a:ea typeface="+mj-ea"/>
                <a:cs typeface="+mj-cs"/>
              </a:rPr>
              <a:t>MATERIAL Y MÉTODO</a:t>
            </a:r>
            <a:endParaRPr kumimoji="0" lang="es-CO" sz="3200" b="1" i="0" u="none" strike="noStrike" kern="0" cap="none" spc="0" normalizeH="0" baseline="0" noProof="0" dirty="0">
              <a:ln>
                <a:noFill/>
              </a:ln>
              <a:solidFill>
                <a:schemeClr val="bg1"/>
              </a:solidFill>
              <a:effectLst/>
              <a:uLnTx/>
              <a:uFillTx/>
              <a:latin typeface="+mj-lt"/>
              <a:ea typeface="+mj-ea"/>
              <a:cs typeface="+mj-cs"/>
            </a:endParaRPr>
          </a:p>
        </p:txBody>
      </p:sp>
      <p:sp>
        <p:nvSpPr>
          <p:cNvPr id="5" name="2 Marcador de contenido"/>
          <p:cNvSpPr>
            <a:spLocks noGrp="1"/>
          </p:cNvSpPr>
          <p:nvPr>
            <p:ph idx="1"/>
          </p:nvPr>
        </p:nvSpPr>
        <p:spPr>
          <a:xfrm>
            <a:off x="214282" y="2957522"/>
            <a:ext cx="8572560" cy="3186122"/>
          </a:xfrm>
        </p:spPr>
        <p:txBody>
          <a:bodyPr/>
          <a:lstStyle/>
          <a:p>
            <a:pPr marL="114300" indent="0" algn="just">
              <a:buFont typeface="Arial" charset="0"/>
              <a:buNone/>
            </a:pPr>
            <a:r>
              <a:rPr lang="es-CO" sz="2400" dirty="0" smtClean="0"/>
              <a:t>Se </a:t>
            </a:r>
            <a:r>
              <a:rPr lang="es-CO" sz="2400" dirty="0" smtClean="0"/>
              <a:t>realizó un estudio observacional descriptivo en 2195 pacientes que asistieron de manera consecutiva a la consulta de clasificación de síndrome metabólico del servicio de Medicina Interna del Hospital Clínico Quirúrgico Hermanos </a:t>
            </a:r>
            <a:r>
              <a:rPr lang="es-CO" sz="2400" dirty="0" err="1" smtClean="0"/>
              <a:t>Ameijeiras</a:t>
            </a:r>
            <a:r>
              <a:rPr lang="es-CO" sz="2400" dirty="0" smtClean="0"/>
              <a:t>, entre noviembre del 2018 a marzo del 2020 y que cumplieron con los siguientes criterios de selección.</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altLang="es-ES" i="1" smtClean="0">
                <a:latin typeface="Calibri" pitchFamily="34" charset="0"/>
              </a:rPr>
              <a:t>JORNADA DE TEMAS TERMINADOS</a:t>
            </a:r>
            <a:endParaRPr lang="en-US" altLang="es-ES" i="1" smtClean="0"/>
          </a:p>
        </p:txBody>
      </p:sp>
      <p:sp>
        <p:nvSpPr>
          <p:cNvPr id="4" name="1 Título"/>
          <p:cNvSpPr txBox="1">
            <a:spLocks/>
          </p:cNvSpPr>
          <p:nvPr/>
        </p:nvSpPr>
        <p:spPr bwMode="white">
          <a:xfrm>
            <a:off x="214282" y="1214430"/>
            <a:ext cx="8643998"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auto" latinLnBrk="0" hangingPunct="0">
              <a:lnSpc>
                <a:spcPct val="100000"/>
              </a:lnSpc>
              <a:spcBef>
                <a:spcPct val="0"/>
              </a:spcBef>
              <a:spcAft>
                <a:spcPts val="0"/>
              </a:spcAft>
              <a:buClrTx/>
              <a:buSzTx/>
              <a:buFontTx/>
              <a:buNone/>
              <a:tabLst/>
              <a:defRPr/>
            </a:pPr>
            <a:r>
              <a:rPr kumimoji="0" lang="es-ES" sz="4400" b="1" i="0" u="none" strike="noStrike" kern="0" cap="none" spc="0" normalizeH="0" baseline="0" noProof="0" dirty="0" smtClean="0">
                <a:ln>
                  <a:noFill/>
                </a:ln>
                <a:solidFill>
                  <a:schemeClr val="accent2">
                    <a:lumMod val="50000"/>
                  </a:schemeClr>
                </a:solidFill>
                <a:effectLst/>
                <a:uLnTx/>
                <a:uFillTx/>
                <a:latin typeface="+mj-lt"/>
                <a:ea typeface="+mj-ea"/>
                <a:cs typeface="+mj-cs"/>
              </a:rPr>
              <a:t>MATERIAL Y MÉTODO</a:t>
            </a:r>
            <a:endParaRPr kumimoji="0" lang="es-CO" sz="4400" b="1" i="0" u="none" strike="noStrike" kern="0" cap="none" spc="0" normalizeH="0" baseline="0" noProof="0" dirty="0">
              <a:ln>
                <a:noFill/>
              </a:ln>
              <a:solidFill>
                <a:schemeClr val="bg1"/>
              </a:solidFill>
              <a:effectLst/>
              <a:uLnTx/>
              <a:uFillTx/>
              <a:latin typeface="+mj-lt"/>
              <a:ea typeface="+mj-ea"/>
              <a:cs typeface="+mj-cs"/>
            </a:endParaRPr>
          </a:p>
        </p:txBody>
      </p:sp>
      <p:sp>
        <p:nvSpPr>
          <p:cNvPr id="5" name="2 Marcador de contenido"/>
          <p:cNvSpPr>
            <a:spLocks noGrp="1"/>
          </p:cNvSpPr>
          <p:nvPr>
            <p:ph idx="1"/>
          </p:nvPr>
        </p:nvSpPr>
        <p:spPr>
          <a:xfrm>
            <a:off x="214282" y="2243142"/>
            <a:ext cx="8643998" cy="4400568"/>
          </a:xfrm>
        </p:spPr>
        <p:txBody>
          <a:bodyPr/>
          <a:lstStyle/>
          <a:p>
            <a:pPr marL="114300" indent="0">
              <a:buFont typeface="Arial" charset="0"/>
              <a:buNone/>
            </a:pPr>
            <a:r>
              <a:rPr lang="es-CO" sz="2400" b="1" dirty="0" smtClean="0"/>
              <a:t>Universo:</a:t>
            </a:r>
          </a:p>
          <a:p>
            <a:pPr marL="114300" indent="0" algn="just">
              <a:buFont typeface="Arial" charset="0"/>
              <a:buNone/>
            </a:pPr>
            <a:r>
              <a:rPr lang="es-CO" sz="2400" dirty="0" smtClean="0"/>
              <a:t>Todos los pacientes  que asistieron a la consulta de síndrome metabólico del Hospital Hermanos </a:t>
            </a:r>
            <a:r>
              <a:rPr lang="es-CO" sz="2400" dirty="0" err="1" smtClean="0"/>
              <a:t>Amejeiras</a:t>
            </a:r>
            <a:r>
              <a:rPr lang="es-CO" sz="2400" dirty="0" smtClean="0"/>
              <a:t>.</a:t>
            </a:r>
          </a:p>
          <a:p>
            <a:pPr marL="114300" indent="0">
              <a:buFont typeface="Arial" charset="0"/>
              <a:buNone/>
            </a:pPr>
            <a:endParaRPr lang="es-CO" sz="2000" dirty="0" smtClean="0"/>
          </a:p>
          <a:p>
            <a:pPr marL="114300" indent="0">
              <a:buFont typeface="Arial" charset="0"/>
              <a:buNone/>
            </a:pPr>
            <a:r>
              <a:rPr lang="es-CO" sz="2400" b="1" dirty="0" smtClean="0"/>
              <a:t>Muestra:</a:t>
            </a:r>
          </a:p>
          <a:p>
            <a:pPr marL="114300" indent="0" algn="just">
              <a:buFont typeface="Arial" charset="0"/>
              <a:buNone/>
            </a:pPr>
            <a:r>
              <a:rPr lang="es-CO" sz="2400" dirty="0" smtClean="0"/>
              <a:t>Está constituida por 2195 pacientes </a:t>
            </a:r>
            <a:r>
              <a:rPr lang="es-ES" sz="2400" dirty="0" smtClean="0"/>
              <a:t>que asistieron a consulta de clasificación de síndrome metabólico  </a:t>
            </a:r>
            <a:r>
              <a:rPr lang="es-CO" sz="2400" dirty="0" smtClean="0"/>
              <a:t>que  cumplan con los criterios de inclusión en el  periodo comprendido entre 2018 y 2019.</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db2004145gl">
  <a:themeElements>
    <a:clrScheme name="sample 3">
      <a:dk1>
        <a:srgbClr val="003366"/>
      </a:dk1>
      <a:lt1>
        <a:srgbClr val="FFFFFF"/>
      </a:lt1>
      <a:dk2>
        <a:srgbClr val="99190B"/>
      </a:dk2>
      <a:lt2>
        <a:srgbClr val="DDDDDD"/>
      </a:lt2>
      <a:accent1>
        <a:srgbClr val="1F63AD"/>
      </a:accent1>
      <a:accent2>
        <a:srgbClr val="D28302"/>
      </a:accent2>
      <a:accent3>
        <a:srgbClr val="FFFFFF"/>
      </a:accent3>
      <a:accent4>
        <a:srgbClr val="002A56"/>
      </a:accent4>
      <a:accent5>
        <a:srgbClr val="ABB7D3"/>
      </a:accent5>
      <a:accent6>
        <a:srgbClr val="BE7602"/>
      </a:accent6>
      <a:hlink>
        <a:srgbClr val="3CA051"/>
      </a:hlink>
      <a:folHlink>
        <a:srgbClr val="97ADB5"/>
      </a:folHlink>
    </a:clrScheme>
    <a:fontScheme name="samp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ample 1">
        <a:dk1>
          <a:srgbClr val="000066"/>
        </a:dk1>
        <a:lt1>
          <a:srgbClr val="FFFFFF"/>
        </a:lt1>
        <a:dk2>
          <a:srgbClr val="40297B"/>
        </a:dk2>
        <a:lt2>
          <a:srgbClr val="DDDDDD"/>
        </a:lt2>
        <a:accent1>
          <a:srgbClr val="35978E"/>
        </a:accent1>
        <a:accent2>
          <a:srgbClr val="1E86E4"/>
        </a:accent2>
        <a:accent3>
          <a:srgbClr val="FFFFFF"/>
        </a:accent3>
        <a:accent4>
          <a:srgbClr val="000056"/>
        </a:accent4>
        <a:accent5>
          <a:srgbClr val="AEC9C6"/>
        </a:accent5>
        <a:accent6>
          <a:srgbClr val="1A79CF"/>
        </a:accent6>
        <a:hlink>
          <a:srgbClr val="9CAA32"/>
        </a:hlink>
        <a:folHlink>
          <a:srgbClr val="ACB3D0"/>
        </a:folHlink>
      </a:clrScheme>
      <a:clrMap bg1="lt1" tx1="dk1" bg2="lt2" tx2="dk2" accent1="accent1" accent2="accent2" accent3="accent3" accent4="accent4" accent5="accent5" accent6="accent6" hlink="hlink" folHlink="folHlink"/>
    </a:extraClrScheme>
    <a:extraClrScheme>
      <a:clrScheme name="sample 2">
        <a:dk1>
          <a:srgbClr val="000066"/>
        </a:dk1>
        <a:lt1>
          <a:srgbClr val="FFFFFF"/>
        </a:lt1>
        <a:dk2>
          <a:srgbClr val="0F5ABD"/>
        </a:dk2>
        <a:lt2>
          <a:srgbClr val="DDDDDD"/>
        </a:lt2>
        <a:accent1>
          <a:srgbClr val="7061C9"/>
        </a:accent1>
        <a:accent2>
          <a:srgbClr val="53BB9B"/>
        </a:accent2>
        <a:accent3>
          <a:srgbClr val="FFFFFF"/>
        </a:accent3>
        <a:accent4>
          <a:srgbClr val="000056"/>
        </a:accent4>
        <a:accent5>
          <a:srgbClr val="BBB7E1"/>
        </a:accent5>
        <a:accent6>
          <a:srgbClr val="4AA98C"/>
        </a:accent6>
        <a:hlink>
          <a:srgbClr val="57B2D7"/>
        </a:hlink>
        <a:folHlink>
          <a:srgbClr val="BCC8AC"/>
        </a:folHlink>
      </a:clrScheme>
      <a:clrMap bg1="lt1" tx1="dk1" bg2="lt2" tx2="dk2" accent1="accent1" accent2="accent2" accent3="accent3" accent4="accent4" accent5="accent5" accent6="accent6" hlink="hlink" folHlink="folHlink"/>
    </a:extraClrScheme>
    <a:extraClrScheme>
      <a:clrScheme name="sample 3">
        <a:dk1>
          <a:srgbClr val="003366"/>
        </a:dk1>
        <a:lt1>
          <a:srgbClr val="FFFFFF"/>
        </a:lt1>
        <a:dk2>
          <a:srgbClr val="99190B"/>
        </a:dk2>
        <a:lt2>
          <a:srgbClr val="DDDDDD"/>
        </a:lt2>
        <a:accent1>
          <a:srgbClr val="1F63AD"/>
        </a:accent1>
        <a:accent2>
          <a:srgbClr val="D28302"/>
        </a:accent2>
        <a:accent3>
          <a:srgbClr val="FFFFFF"/>
        </a:accent3>
        <a:accent4>
          <a:srgbClr val="002A56"/>
        </a:accent4>
        <a:accent5>
          <a:srgbClr val="ABB7D3"/>
        </a:accent5>
        <a:accent6>
          <a:srgbClr val="BE7602"/>
        </a:accent6>
        <a:hlink>
          <a:srgbClr val="3CA051"/>
        </a:hlink>
        <a:folHlink>
          <a:srgbClr val="97ADB5"/>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cdb2004145gl</Template>
  <TotalTime>640</TotalTime>
  <Words>2801</Words>
  <Application>Microsoft Office PowerPoint</Application>
  <PresentationFormat>Presentación en pantalla (4:3)</PresentationFormat>
  <Paragraphs>229</Paragraphs>
  <Slides>25</Slides>
  <Notes>8</Notes>
  <HiddenSlides>0</HiddenSlides>
  <MMClips>0</MMClips>
  <ScaleCrop>false</ScaleCrop>
  <HeadingPairs>
    <vt:vector size="8" baseType="variant">
      <vt:variant>
        <vt:lpstr>Fuentes usadas</vt:lpstr>
      </vt:variant>
      <vt:variant>
        <vt:i4>5</vt:i4>
      </vt:variant>
      <vt:variant>
        <vt:lpstr>Tema</vt:lpstr>
      </vt:variant>
      <vt:variant>
        <vt:i4>1</vt:i4>
      </vt:variant>
      <vt:variant>
        <vt:lpstr>Servidores OLE incrustados</vt:lpstr>
      </vt:variant>
      <vt:variant>
        <vt:i4>1</vt:i4>
      </vt:variant>
      <vt:variant>
        <vt:lpstr>Títulos de diapositiva</vt:lpstr>
      </vt:variant>
      <vt:variant>
        <vt:i4>25</vt:i4>
      </vt:variant>
    </vt:vector>
  </HeadingPairs>
  <TitlesOfParts>
    <vt:vector size="32" baseType="lpstr">
      <vt:lpstr>Arial</vt:lpstr>
      <vt:lpstr>Verdana</vt:lpstr>
      <vt:lpstr>Wingdings</vt:lpstr>
      <vt:lpstr>Calibri</vt:lpstr>
      <vt:lpstr>Times New Roman</vt:lpstr>
      <vt:lpstr>cdb2004145gl</vt:lpstr>
      <vt:lpstr>Gráfico de Microsoft Excel</vt:lpstr>
      <vt:lpstr>JORNADA DE TEMAS TERMINADOS  </vt:lpstr>
      <vt:lpstr>JORNADA DE TEMAS TERMINADOS</vt:lpstr>
      <vt:lpstr>JORNADA DE TEMAS TERMINADOS</vt:lpstr>
      <vt:lpstr>JORNADA DE TEMAS TERMINADOS</vt:lpstr>
      <vt:lpstr>JORNADA DE TEMAS TERMINADOS</vt:lpstr>
      <vt:lpstr>JORNADA DE TEMAS TERMINADOS</vt:lpstr>
      <vt:lpstr>JORNADA DE TEMAS TERMINADOS</vt:lpstr>
      <vt:lpstr>JORNADA DE TEMAS TERMINADOS</vt:lpstr>
      <vt:lpstr>JORNADA DE TEMAS TERMINADOS</vt:lpstr>
      <vt:lpstr>JORNADA DE TEMAS TERMINADOS</vt:lpstr>
      <vt:lpstr>JORNADA DE TEMAS TERMINADOS</vt:lpstr>
      <vt:lpstr>JORNADA DE TEMAS TERMINADOS</vt:lpstr>
      <vt:lpstr>JORNADA DE TEMAS TERMINADOS</vt:lpstr>
      <vt:lpstr>JORNADA DE TEMAS TERMINADOS</vt:lpstr>
      <vt:lpstr>JORNADA DE TEMAS TERMINADOS</vt:lpstr>
      <vt:lpstr>JORNADA DE TEMAS TERMINADOS</vt:lpstr>
      <vt:lpstr>JORNADA DE TEMAS TERMINADOS</vt:lpstr>
      <vt:lpstr>JORNADA DE TEMAS TERMINADOS</vt:lpstr>
      <vt:lpstr>JORNADA DE TEMAS TERMINADOS</vt:lpstr>
      <vt:lpstr>JORNADA DE TEMAS TERMINADOS</vt:lpstr>
      <vt:lpstr>JORNADA DE TEMAS TERMINADOS</vt:lpstr>
      <vt:lpstr>JORNADA DE TEMAS TERMINADOS</vt:lpstr>
      <vt:lpstr>JORNADA DE TEMAS TERMINADOS</vt:lpstr>
      <vt:lpstr>JORNADA DE TEMAS TERMINADOS</vt:lpstr>
      <vt:lpstr>JORNADA DE TEMAS TERMINADOS</vt:lpstr>
    </vt:vector>
  </TitlesOfParts>
  <Company>Hospital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invbio3</dc:creator>
  <cp:lastModifiedBy>Nelson</cp:lastModifiedBy>
  <cp:revision>92</cp:revision>
  <dcterms:created xsi:type="dcterms:W3CDTF">2017-10-31T16:23:37Z</dcterms:created>
  <dcterms:modified xsi:type="dcterms:W3CDTF">2020-10-25T20:12:26Z</dcterms:modified>
</cp:coreProperties>
</file>