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6859588" cy="9145588"/>
  <p:notesSz cx="6858000" cy="9144000"/>
  <p:defaultTextStyle>
    <a:defPPr>
      <a:defRPr lang="es-ES"/>
    </a:defPPr>
    <a:lvl1pPr marL="0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39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76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15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52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191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28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667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05" algn="l" defTabSz="9144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66" d="100"/>
          <a:sy n="166" d="100"/>
        </p:scale>
        <p:origin x="-198" y="2388"/>
      </p:cViewPr>
      <p:guideLst>
        <p:guide orient="horz" pos="2881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89" y="304854"/>
            <a:ext cx="6523469" cy="8048117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86" y="7139857"/>
            <a:ext cx="6544047" cy="1775749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71" y="2133970"/>
            <a:ext cx="5830649" cy="2373890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939" y="4742158"/>
            <a:ext cx="4801712" cy="196460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89" y="304854"/>
            <a:ext cx="6523469" cy="190228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86" y="952421"/>
            <a:ext cx="6544047" cy="1775749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3202" y="1930736"/>
            <a:ext cx="1543407" cy="5984150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80" y="1930735"/>
            <a:ext cx="4515895" cy="5984151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89" y="304854"/>
            <a:ext cx="6523469" cy="6316553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6629" y="5605764"/>
            <a:ext cx="2157822" cy="952200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7" tIns="45724" rIns="91447" bIns="4572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945" y="5434664"/>
            <a:ext cx="4159349" cy="1133714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7" tIns="45724" rIns="91447" bIns="4572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2037" y="5451029"/>
            <a:ext cx="4101935" cy="103254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7" tIns="45724" rIns="91447" bIns="4572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8092" y="5433176"/>
            <a:ext cx="2481575" cy="86888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7" tIns="45724" rIns="91447" bIns="4572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86" y="5412346"/>
            <a:ext cx="6544047" cy="17734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7" tIns="45724" rIns="91447" bIns="45724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645" y="3285318"/>
            <a:ext cx="5830649" cy="203235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762" y="1916931"/>
            <a:ext cx="4814415" cy="1253286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7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1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6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609" y="3572877"/>
            <a:ext cx="2867308" cy="459718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4671" y="3572877"/>
            <a:ext cx="2867308" cy="459718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610" y="3571439"/>
            <a:ext cx="2867308" cy="853165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39" indent="0">
              <a:buNone/>
              <a:defRPr sz="2000" b="1"/>
            </a:lvl2pPr>
            <a:lvl3pPr marL="914476" indent="0">
              <a:buNone/>
              <a:defRPr sz="1800" b="1"/>
            </a:lvl3pPr>
            <a:lvl4pPr marL="1371715" indent="0">
              <a:buNone/>
              <a:defRPr sz="1600" b="1"/>
            </a:lvl4pPr>
            <a:lvl5pPr marL="1828952" indent="0">
              <a:buNone/>
              <a:defRPr sz="1600" b="1"/>
            </a:lvl5pPr>
            <a:lvl6pPr marL="2286191" indent="0">
              <a:buNone/>
              <a:defRPr sz="1600" b="1"/>
            </a:lvl6pPr>
            <a:lvl7pPr marL="2743428" indent="0">
              <a:buNone/>
              <a:defRPr sz="1600" b="1"/>
            </a:lvl7pPr>
            <a:lvl8pPr marL="3200667" indent="0">
              <a:buNone/>
              <a:defRPr sz="1600" b="1"/>
            </a:lvl8pPr>
            <a:lvl9pPr marL="365790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117" y="4572795"/>
            <a:ext cx="2865704" cy="359684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958" y="3571437"/>
            <a:ext cx="2867308" cy="853165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39" indent="0">
              <a:buNone/>
              <a:defRPr sz="2000" b="1"/>
            </a:lvl2pPr>
            <a:lvl3pPr marL="914476" indent="0">
              <a:buNone/>
              <a:defRPr sz="1800" b="1"/>
            </a:lvl3pPr>
            <a:lvl4pPr marL="1371715" indent="0">
              <a:buNone/>
              <a:defRPr sz="1600" b="1"/>
            </a:lvl4pPr>
            <a:lvl5pPr marL="1828952" indent="0">
              <a:buNone/>
              <a:defRPr sz="1600" b="1"/>
            </a:lvl5pPr>
            <a:lvl6pPr marL="2286191" indent="0">
              <a:buNone/>
              <a:defRPr sz="1600" b="1"/>
            </a:lvl6pPr>
            <a:lvl7pPr marL="2743428" indent="0">
              <a:buNone/>
              <a:defRPr sz="1600" b="1"/>
            </a:lvl7pPr>
            <a:lvl8pPr marL="3200667" indent="0">
              <a:buNone/>
              <a:defRPr sz="1600" b="1"/>
            </a:lvl8pPr>
            <a:lvl9pPr marL="3657905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76" y="4572795"/>
            <a:ext cx="2867308" cy="359684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89" y="304854"/>
            <a:ext cx="6523469" cy="190228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86" y="952419"/>
            <a:ext cx="6544047" cy="17734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89" y="304854"/>
            <a:ext cx="6523469" cy="190228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960" y="4776030"/>
            <a:ext cx="2515182" cy="254044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39" indent="0">
              <a:buNone/>
              <a:defRPr sz="1200"/>
            </a:lvl2pPr>
            <a:lvl3pPr marL="914476" indent="0">
              <a:buNone/>
              <a:defRPr sz="1000"/>
            </a:lvl3pPr>
            <a:lvl4pPr marL="1371715" indent="0">
              <a:buNone/>
              <a:defRPr sz="900"/>
            </a:lvl4pPr>
            <a:lvl5pPr marL="1828952" indent="0">
              <a:buNone/>
              <a:defRPr sz="900"/>
            </a:lvl5pPr>
            <a:lvl6pPr marL="2286191" indent="0">
              <a:buNone/>
              <a:defRPr sz="900"/>
            </a:lvl6pPr>
            <a:lvl7pPr marL="2743428" indent="0">
              <a:buNone/>
              <a:defRPr sz="900"/>
            </a:lvl7pPr>
            <a:lvl8pPr marL="3200667" indent="0">
              <a:buNone/>
              <a:defRPr sz="900"/>
            </a:lvl8pPr>
            <a:lvl9pPr marL="3657905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86" y="952421"/>
            <a:ext cx="6544047" cy="1775749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960" y="3048530"/>
            <a:ext cx="2515182" cy="167059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9780" y="2438824"/>
            <a:ext cx="2928734" cy="5080882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89" y="304854"/>
            <a:ext cx="6523469" cy="8048117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86" y="7139857"/>
            <a:ext cx="6544047" cy="1775749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6464" y="451635"/>
            <a:ext cx="2860146" cy="324047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2095" y="3714690"/>
            <a:ext cx="2864513" cy="322918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39" indent="0">
              <a:buNone/>
              <a:defRPr sz="1200"/>
            </a:lvl2pPr>
            <a:lvl3pPr marL="914476" indent="0">
              <a:buNone/>
              <a:defRPr sz="1000"/>
            </a:lvl3pPr>
            <a:lvl4pPr marL="1371715" indent="0">
              <a:buNone/>
              <a:defRPr sz="900"/>
            </a:lvl4pPr>
            <a:lvl5pPr marL="1828952" indent="0">
              <a:buNone/>
              <a:defRPr sz="900"/>
            </a:lvl5pPr>
            <a:lvl6pPr marL="2286191" indent="0">
              <a:buNone/>
              <a:defRPr sz="900"/>
            </a:lvl6pPr>
            <a:lvl7pPr marL="2743428" indent="0">
              <a:buNone/>
              <a:defRPr sz="900"/>
            </a:lvl7pPr>
            <a:lvl8pPr marL="3200667" indent="0">
              <a:buNone/>
              <a:defRPr sz="900"/>
            </a:lvl8pPr>
            <a:lvl9pPr marL="3657905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795" y="1829117"/>
            <a:ext cx="2675240" cy="3902118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39" indent="0">
              <a:buNone/>
              <a:defRPr sz="2800"/>
            </a:lvl2pPr>
            <a:lvl3pPr marL="914476" indent="0">
              <a:buNone/>
              <a:defRPr sz="2400"/>
            </a:lvl3pPr>
            <a:lvl4pPr marL="1371715" indent="0">
              <a:buNone/>
              <a:defRPr sz="2000"/>
            </a:lvl4pPr>
            <a:lvl5pPr marL="1828952" indent="0">
              <a:buNone/>
              <a:defRPr sz="2000"/>
            </a:lvl5pPr>
            <a:lvl6pPr marL="2286191" indent="0">
              <a:buNone/>
              <a:defRPr sz="2000"/>
            </a:lvl6pPr>
            <a:lvl7pPr marL="2743428" indent="0">
              <a:buNone/>
              <a:defRPr sz="2000"/>
            </a:lvl7pPr>
            <a:lvl8pPr marL="3200667" indent="0">
              <a:buNone/>
              <a:defRPr sz="2000"/>
            </a:lvl8pPr>
            <a:lvl9pPr marL="3657905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89" y="304854"/>
            <a:ext cx="6523469" cy="3292412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7" tIns="45724" rIns="91447" bIns="45724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86" y="2239627"/>
            <a:ext cx="6544047" cy="17734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80" y="451183"/>
            <a:ext cx="6173629" cy="1670594"/>
          </a:xfrm>
          <a:prstGeom prst="rect">
            <a:avLst/>
          </a:prstGeom>
        </p:spPr>
        <p:txBody>
          <a:bodyPr vert="horz" lIns="91447" tIns="45724" rIns="91447" bIns="4572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3651" y="8335001"/>
            <a:ext cx="2840675" cy="486918"/>
          </a:xfrm>
          <a:prstGeom prst="rect">
            <a:avLst/>
          </a:prstGeom>
        </p:spPr>
        <p:txBody>
          <a:bodyPr vert="horz" lIns="91447" tIns="45724" rIns="91447" bIns="45724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9BB3CF2-61ED-41F1-ACCB-2FAD212A4AEC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63" y="8335001"/>
            <a:ext cx="2840676" cy="486918"/>
          </a:xfrm>
          <a:prstGeom prst="rect">
            <a:avLst/>
          </a:prstGeom>
        </p:spPr>
        <p:txBody>
          <a:bodyPr vert="horz" lIns="91447" tIns="45724" rIns="91447" bIns="45724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4010" y="8334999"/>
            <a:ext cx="871571" cy="486918"/>
          </a:xfrm>
          <a:prstGeom prst="rect">
            <a:avLst/>
          </a:prstGeom>
        </p:spPr>
        <p:txBody>
          <a:bodyPr vert="horz" lIns="91447" tIns="45724" rIns="91447" bIns="45724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E9D2E90-E4AE-4790-AC20-6B60B3AF3211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202" y="3567909"/>
            <a:ext cx="5557536" cy="4601728"/>
          </a:xfrm>
          <a:prstGeom prst="rect">
            <a:avLst/>
          </a:prstGeom>
        </p:spPr>
        <p:txBody>
          <a:bodyPr vert="horz" lIns="91447" tIns="45724" rIns="91447" bIns="457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76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43" indent="-274343" algn="l" defTabSz="914476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311" indent="-274343" algn="l" defTabSz="914476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734" indent="-228619" algn="l" defTabSz="914476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95" indent="-228619" algn="l" defTabSz="914476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162" indent="-228619" algn="l" defTabSz="914476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229" indent="-228619" algn="l" defTabSz="914476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295" indent="-228619" algn="l" defTabSz="914476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362" indent="-228619" algn="l" defTabSz="914476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428" indent="-228619" algn="l" defTabSz="914476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5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2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8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5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hyperlink" Target="mailto:ruben1968falla@gmail.co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0498" y="1471883"/>
            <a:ext cx="6289378" cy="371351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pPr algn="ctr"/>
            <a:r>
              <a:rPr lang="pt-BR" sz="1100" b="1" dirty="0">
                <a:latin typeface="Arial" pitchFamily="34" charset="0"/>
                <a:cs typeface="Arial" pitchFamily="34" charset="0"/>
              </a:rPr>
              <a:t>REPERCUSION DE LA EDUCACION FISICA EN EL GASTO CARDIACO EN ESTUDIANTES DE MEDICINA. HUAMBO 2018.</a:t>
            </a:r>
            <a:endParaRPr lang="es-ES" sz="1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87834" y="1861720"/>
            <a:ext cx="6082042" cy="373486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pPr algn="ctr"/>
            <a:r>
              <a:rPr lang="es-ES" sz="800" dirty="0">
                <a:latin typeface="Arial" pitchFamily="34" charset="0"/>
                <a:cs typeface="Arial" pitchFamily="34" charset="0"/>
              </a:rPr>
              <a:t>Dr. Rubén Carlos Mayo 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Márquez. </a:t>
            </a:r>
            <a:r>
              <a:rPr lang="es-ES" sz="800" dirty="0" err="1">
                <a:latin typeface="Arial" pitchFamily="34" charset="0"/>
                <a:cs typeface="Arial" pitchFamily="34" charset="0"/>
              </a:rPr>
              <a:t>MSc</a:t>
            </a:r>
            <a:r>
              <a:rPr lang="es-ES" sz="800" dirty="0">
                <a:latin typeface="Arial" pitchFamily="34" charset="0"/>
                <a:cs typeface="Arial" pitchFamily="34" charset="0"/>
              </a:rPr>
              <a:t>. Dr. En medicina, especialista de primer y segundo grado en medicina general  integral (MGI), PA</a:t>
            </a:r>
            <a:r>
              <a:rPr lang="es-ES" sz="800" dirty="0" smtClean="0">
                <a:latin typeface="Arial" pitchFamily="34" charset="0"/>
                <a:cs typeface="Arial" pitchFamily="34" charset="0"/>
              </a:rPr>
              <a:t>. ORCID: 0000 0002 6620 4116</a:t>
            </a:r>
            <a:r>
              <a:rPr lang="es-ES" sz="800" smtClean="0">
                <a:latin typeface="Arial" pitchFamily="34" charset="0"/>
                <a:cs typeface="Arial" pitchFamily="34" charset="0"/>
              </a:rPr>
              <a:t>. email</a:t>
            </a:r>
            <a:r>
              <a:rPr lang="es-ES" sz="800" dirty="0">
                <a:latin typeface="Arial" pitchFamily="34" charset="0"/>
                <a:cs typeface="Arial" pitchFamily="34" charset="0"/>
              </a:rPr>
              <a:t>. </a:t>
            </a:r>
            <a:r>
              <a:rPr lang="es-ES" sz="800" dirty="0" smtClean="0">
                <a:latin typeface="Arial" pitchFamily="34" charset="0"/>
                <a:cs typeface="Arial" pitchFamily="34" charset="0"/>
                <a:hlinkClick r:id="rId2"/>
              </a:rPr>
              <a:t>ruben1968falla@gmail.com</a:t>
            </a:r>
            <a:endParaRPr lang="es-ES" sz="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6085" y="2438853"/>
            <a:ext cx="3429794" cy="1051617"/>
          </a:xfrm>
          <a:prstGeom prst="rect">
            <a:avLst/>
          </a:prstGeom>
        </p:spPr>
        <p:txBody>
          <a:bodyPr lIns="19354" tIns="9677" rIns="19354" bIns="9677">
            <a:spAutoFit/>
          </a:bodyPr>
          <a:lstStyle/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Todo ejercicio físico requiere de ajustes en la función cardiovascular con el objetivo de lograr una homeostasis circulatoria. </a:t>
            </a:r>
            <a:r>
              <a:rPr lang="es-ES" sz="60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modulación de la respuesta de la frecuencia cardíaca y sus cambios va a depender del sistema nervioso autónomo parasimpático a través de la inhibición o excitación de las vías eferentes por medio del nervio vago, y por otro lado por el sistema autónomo simpático.</a:t>
            </a:r>
          </a:p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Una de las aplicaciones más importantes de la frecuencia cardíaca como indicador de la intensidad es durante el ejercicio </a:t>
            </a:r>
            <a:r>
              <a:rPr lang="es-ES" sz="600" dirty="0" err="1">
                <a:latin typeface="Arial" pitchFamily="34" charset="0"/>
                <a:cs typeface="Arial" pitchFamily="34" charset="0"/>
              </a:rPr>
              <a:t>submáximo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. el aumento en el ritmo de la frecuencia cardíaca al comenzar el ejercicio se debe a la disminución de la actividad parasimpática. A la medida que aumenta la intensidad del ejercicio la taquicardia que se presenta es producto del aumento de la actividad simpática y de la disminución de la actividad parasimpática . El comportamiento de la frecuencia cardíaca se determina generalmente sobre el control autónomo del ritmo cardíaco en estado de reposo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30455" y="2280836"/>
            <a:ext cx="762041" cy="142654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800" b="1" dirty="0">
                <a:latin typeface="Arial" pitchFamily="34" charset="0"/>
                <a:cs typeface="Arial" pitchFamily="34" charset="0"/>
              </a:rPr>
              <a:t>ITRODUCCION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856608" y="2499824"/>
            <a:ext cx="2804770" cy="207283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r>
              <a:rPr lang="es-ES" sz="600" dirty="0">
                <a:latin typeface="Arial" pitchFamily="34" charset="0"/>
                <a:cs typeface="Arial" pitchFamily="34" charset="0"/>
              </a:rPr>
              <a:t>Determinar la repercusión de la educación </a:t>
            </a:r>
            <a:r>
              <a:rPr lang="es-ES" sz="600" dirty="0" smtClean="0">
                <a:latin typeface="Arial" pitchFamily="34" charset="0"/>
                <a:cs typeface="Arial" pitchFamily="34" charset="0"/>
              </a:rPr>
              <a:t>física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en el gasto cardíaco en estudiantes de medicina. Huambo, 2018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861895" y="2370244"/>
            <a:ext cx="560062" cy="142654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800" b="1" dirty="0">
                <a:latin typeface="Arial" pitchFamily="34" charset="0"/>
                <a:cs typeface="Arial" pitchFamily="34" charset="0"/>
              </a:rPr>
              <a:t>OBJETIVO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861894" y="2775091"/>
            <a:ext cx="1331106" cy="142654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800" b="1" dirty="0">
                <a:latin typeface="Arial" pitchFamily="34" charset="0"/>
                <a:cs typeface="Arial" pitchFamily="34" charset="0"/>
              </a:rPr>
              <a:t>DISEÑO</a:t>
            </a:r>
            <a:r>
              <a:rPr lang="es-ES" sz="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ES" sz="800" b="1" dirty="0">
                <a:latin typeface="Arial" pitchFamily="34" charset="0"/>
                <a:cs typeface="Arial" pitchFamily="34" charset="0"/>
              </a:rPr>
              <a:t>METODOLOGICO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871898" y="2923274"/>
            <a:ext cx="2789480" cy="1895950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Se realizo un estudio observacional descriptivo con el objetivo de determinar a repercusión de la educación física en el gasto cardíaco en estudiantes de medicina. Huambo, 2018.</a:t>
            </a:r>
          </a:p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El universo estuvo compuesto por 40 estudiantes que realizaron el  ejercicio adentro de su formación curricular y a muestra me quedo finalmente integrada por 10 estudiantes de 5to año de medicina y 10 estudiantes de 2do año de medicina. La selección fue intencionada de tres mujeres y siete hombres por año  académico.</a:t>
            </a:r>
          </a:p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Se diseñaron una serie de 5 ejercicios donde los estudiantes ejecutaban de forma competitiva, exigiéndoles la victoria a todos los grupos para lograr un mayor esfuerzo.</a:t>
            </a:r>
          </a:p>
          <a:p>
            <a:pPr algn="just"/>
            <a:r>
              <a:rPr lang="es-ES" sz="600" dirty="0">
                <a:latin typeface="Arial" pitchFamily="34" charset="0"/>
                <a:cs typeface="Arial" pitchFamily="34" charset="0"/>
              </a:rPr>
              <a:t>Se realizaron toma de tensión arterial y frecuencia cardíaca en estado de reposo y después de concluido el ejercicio se repitió esta acción. Se tabularon y se realizaron cálculos respeto al gasto cardíaco con la variable frecuencia cardíaca por no poder usar el volumen sistólico. Se tomaron y calcularon la frecuencia cardíaca en reposo, máxima y de reserva, además se valoraron los porciento de estas frecuencia posibles a utilizar y utilizadas por los estudiantes así como la percepción subjetiva del esfuerzo realizado (RPE) y se clasifico el umbral de esfuerzo utilizado.</a:t>
            </a:r>
          </a:p>
          <a:p>
            <a:pPr algn="just"/>
            <a:endParaRPr lang="es-ES" sz="600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80499" y="3460097"/>
            <a:ext cx="746011" cy="142654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800" b="1" dirty="0">
                <a:latin typeface="Arial" pitchFamily="34" charset="0"/>
                <a:cs typeface="Arial" pitchFamily="34" charset="0"/>
              </a:rPr>
              <a:t>RESULTADOS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80203" y="3570850"/>
            <a:ext cx="3429794" cy="207283"/>
          </a:xfrm>
          <a:prstGeom prst="rect">
            <a:avLst/>
          </a:prstGeom>
        </p:spPr>
        <p:txBody>
          <a:bodyPr lIns="19354" tIns="9677" rIns="19354" bIns="9677">
            <a:spAutoFit/>
          </a:bodyPr>
          <a:lstStyle/>
          <a:p>
            <a:r>
              <a:rPr lang="pt-BR" sz="600" b="1" u="sng" dirty="0">
                <a:latin typeface="Arial" pitchFamily="34" charset="0"/>
                <a:cs typeface="Arial" pitchFamily="34" charset="0"/>
              </a:rPr>
              <a:t>Tabla No 1 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Calculo de las frecuencias cardíacas en los estudiantes de 2do año de medicina . Huambo 2018.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5415"/>
              </p:ext>
            </p:extLst>
          </p:nvPr>
        </p:nvGraphicFramePr>
        <p:xfrm>
          <a:off x="323203" y="3871642"/>
          <a:ext cx="3101985" cy="1672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737"/>
                <a:gridCol w="245708"/>
                <a:gridCol w="326826"/>
                <a:gridCol w="333894"/>
                <a:gridCol w="333894"/>
                <a:gridCol w="383710"/>
                <a:gridCol w="286435"/>
                <a:gridCol w="333894"/>
                <a:gridCol w="367890"/>
                <a:gridCol w="309997"/>
              </a:tblGrid>
              <a:tr h="2787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Edad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rep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final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%Fcres/uti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BPE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59,1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183,3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58,8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193,6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123,6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180,3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59,9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194,3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69,4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114,3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182,8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66,6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184,5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63,4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62,6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116,5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179,8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60,0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120,4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184,3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58,6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198,0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63,1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124,0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185,6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60,6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66,1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114,4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184,9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63,2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198,8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60,3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122,8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186,5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57,9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</a:tbl>
          </a:graphicData>
        </a:graphic>
      </p:graphicFrame>
      <p:sp>
        <p:nvSpPr>
          <p:cNvPr id="15" name="14 Rectángulo"/>
          <p:cNvSpPr/>
          <p:nvPr/>
        </p:nvSpPr>
        <p:spPr>
          <a:xfrm>
            <a:off x="278272" y="5715978"/>
            <a:ext cx="3198401" cy="207283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r>
              <a:rPr lang="pt-BR" sz="600" b="1" u="sng" dirty="0">
                <a:latin typeface="Arial" pitchFamily="34" charset="0"/>
                <a:cs typeface="Arial" pitchFamily="34" charset="0"/>
              </a:rPr>
              <a:t>Tabla No 1.1 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Calculo de las frecuencias cardíacas en los estudiantes de 5to año de medicina . Huambo 2018.</a:t>
            </a:r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312406"/>
              </p:ext>
            </p:extLst>
          </p:nvPr>
        </p:nvGraphicFramePr>
        <p:xfrm>
          <a:off x="292487" y="6036068"/>
          <a:ext cx="3132696" cy="1672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517"/>
                <a:gridCol w="248141"/>
                <a:gridCol w="330062"/>
                <a:gridCol w="337200"/>
                <a:gridCol w="337200"/>
                <a:gridCol w="387508"/>
                <a:gridCol w="289271"/>
                <a:gridCol w="337200"/>
                <a:gridCol w="371532"/>
                <a:gridCol w="313065"/>
              </a:tblGrid>
              <a:tr h="2787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Edad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FC rep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final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%Fcres/uti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BPE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67,0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179,3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192,2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62,7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112,2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180,9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54,7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190,8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65,5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106,8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180,1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62,4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182,4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70,1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171,7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67,0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192,2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65,0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122,2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179,8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65,2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121,5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179,3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62,7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193,6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67,1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113,6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182,2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64,2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189,2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68,7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119,2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177,2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66,0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194,0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64,4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120,0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182,0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140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192,4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72,7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181,7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69,3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</a:tbl>
          </a:graphicData>
        </a:graphic>
      </p:graphicFrame>
      <p:sp>
        <p:nvSpPr>
          <p:cNvPr id="17" name="16 Rectángulo"/>
          <p:cNvSpPr/>
          <p:nvPr/>
        </p:nvSpPr>
        <p:spPr>
          <a:xfrm>
            <a:off x="286085" y="7804191"/>
            <a:ext cx="3139102" cy="207283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r>
              <a:rPr lang="pt-BR" sz="600" b="1" u="sng" dirty="0">
                <a:latin typeface="Arial" pitchFamily="34" charset="0"/>
                <a:cs typeface="Arial" pitchFamily="34" charset="0"/>
              </a:rPr>
              <a:t>Tabla No 2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Análisis de la media aritmética calculada de las frecuencias cardíacas de cada año académico. Huambo 2018.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083294"/>
              </p:ext>
            </p:extLst>
          </p:nvPr>
        </p:nvGraphicFramePr>
        <p:xfrm>
          <a:off x="322859" y="8093796"/>
          <a:ext cx="3093183" cy="7327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228"/>
                <a:gridCol w="245011"/>
                <a:gridCol w="325898"/>
                <a:gridCol w="332947"/>
                <a:gridCol w="332947"/>
                <a:gridCol w="382621"/>
                <a:gridCol w="285622"/>
                <a:gridCol w="332947"/>
                <a:gridCol w="366846"/>
                <a:gridCol w="309116"/>
              </a:tblGrid>
              <a:tr h="2787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Edad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rep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final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%Fcres/uti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BPE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226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2do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20,7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77,3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124,0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195,4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63,4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118,1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183,4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60,8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2269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5to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26,7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76,0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127,8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190,9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66,8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114,9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179,4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63,5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12,7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391937" y="8810191"/>
            <a:ext cx="194721" cy="113468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600" dirty="0">
                <a:latin typeface="Arial" pitchFamily="34" charset="0"/>
                <a:cs typeface="Arial" pitchFamily="34" charset="0"/>
              </a:rPr>
              <a:t>n-20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872597" y="4712379"/>
            <a:ext cx="2789480" cy="207283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r>
              <a:rPr lang="pt-BR" sz="600" b="1" u="sng" dirty="0">
                <a:latin typeface="Arial" pitchFamily="34" charset="0"/>
                <a:cs typeface="Arial" pitchFamily="34" charset="0"/>
              </a:rPr>
              <a:t>Tabla No 3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Análisis de la media aritmética calculada de las frecuencias cardíacas de cada sexo. Huambo 2018</a:t>
            </a:r>
            <a:r>
              <a:rPr lang="pt-BR" sz="600" dirty="0">
                <a:latin typeface="Arial" pitchFamily="34" charset="0"/>
                <a:cs typeface="Arial" pitchFamily="34" charset="0"/>
              </a:rPr>
              <a:t>.</a:t>
            </a:r>
            <a:endParaRPr lang="es-ES" sz="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2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787956"/>
              </p:ext>
            </p:extLst>
          </p:nvPr>
        </p:nvGraphicFramePr>
        <p:xfrm>
          <a:off x="3871898" y="4969097"/>
          <a:ext cx="2789479" cy="696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280"/>
                <a:gridCol w="213585"/>
                <a:gridCol w="284097"/>
                <a:gridCol w="290242"/>
                <a:gridCol w="290242"/>
                <a:gridCol w="333544"/>
                <a:gridCol w="248987"/>
                <a:gridCol w="290242"/>
                <a:gridCol w="319792"/>
                <a:gridCol w="269468"/>
              </a:tblGrid>
              <a:tr h="2787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Edad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FC rep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FC final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FC max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max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 res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%Fcres/uti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BPE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2787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Mn-14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23,5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124,8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192,5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64,7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115,9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180,7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61,6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12,4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Fn-6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23,9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76,9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128,3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194,7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65,8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117,8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182,9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63,1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12,8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</a:tbl>
          </a:graphicData>
        </a:graphic>
      </p:graphicFrame>
      <p:sp>
        <p:nvSpPr>
          <p:cNvPr id="23" name="22 Rectángulo"/>
          <p:cNvSpPr/>
          <p:nvPr/>
        </p:nvSpPr>
        <p:spPr>
          <a:xfrm>
            <a:off x="3871898" y="5533068"/>
            <a:ext cx="194721" cy="113468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600" dirty="0">
                <a:latin typeface="Arial" pitchFamily="34" charset="0"/>
                <a:cs typeface="Arial" pitchFamily="34" charset="0"/>
              </a:rPr>
              <a:t>n-20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3871898" y="5670372"/>
            <a:ext cx="2790179" cy="207283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r>
              <a:rPr lang="pt-BR" sz="600" b="1" u="sng" dirty="0">
                <a:latin typeface="Arial" pitchFamily="34" charset="0"/>
                <a:cs typeface="Arial" pitchFamily="34" charset="0"/>
              </a:rPr>
              <a:t>Tabla No 4  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Relación  entre %</a:t>
            </a:r>
            <a:r>
              <a:rPr lang="es-ES" sz="600" dirty="0" err="1">
                <a:latin typeface="Arial" pitchFamily="34" charset="0"/>
                <a:cs typeface="Arial" pitchFamily="34" charset="0"/>
              </a:rPr>
              <a:t>FCmax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, %</a:t>
            </a:r>
            <a:r>
              <a:rPr lang="es-ES" sz="600" dirty="0" err="1">
                <a:latin typeface="Arial" pitchFamily="34" charset="0"/>
                <a:cs typeface="Arial" pitchFamily="34" charset="0"/>
              </a:rPr>
              <a:t>FCres</a:t>
            </a:r>
            <a:r>
              <a:rPr lang="es-ES" sz="600" dirty="0">
                <a:latin typeface="Arial" pitchFamily="34" charset="0"/>
                <a:cs typeface="Arial" pitchFamily="34" charset="0"/>
              </a:rPr>
              <a:t> y Percepción  subjetiva de esfuerzo (RPE). Huambo 2018</a:t>
            </a:r>
          </a:p>
        </p:txBody>
      </p:sp>
      <p:graphicFrame>
        <p:nvGraphicFramePr>
          <p:cNvPr id="25" name="2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798316"/>
              </p:ext>
            </p:extLst>
          </p:nvPr>
        </p:nvGraphicFramePr>
        <p:xfrm>
          <a:off x="3909408" y="5959855"/>
          <a:ext cx="2751970" cy="1300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905"/>
                <a:gridCol w="350597"/>
                <a:gridCol w="350597"/>
                <a:gridCol w="335353"/>
                <a:gridCol w="409377"/>
                <a:gridCol w="291815"/>
                <a:gridCol w="396326"/>
              </a:tblGrid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Intensidad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maxima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% FC reserva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RPE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Muy ligera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˂20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˂35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˂10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Ligera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20-39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35-54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10-11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3020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Moderada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40-59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55-69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2do- 60,8</a:t>
                      </a:r>
                      <a:endParaRPr lang="es-ES" sz="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5to- 63,5</a:t>
                      </a:r>
                      <a:endParaRPr lang="es-ES" sz="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12-13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2do- 12,4</a:t>
                      </a:r>
                      <a:endParaRPr lang="es-ES" sz="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5to- 12,7</a:t>
                      </a:r>
                      <a:endParaRPr lang="es-ES" sz="6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3020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Dura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60-84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2do-63,4</a:t>
                      </a:r>
                      <a:endParaRPr lang="es-ES" sz="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6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5to-66,8</a:t>
                      </a:r>
                      <a:endParaRPr lang="es-ES" sz="6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70-89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14-16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Muy dura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˃85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˃90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17-19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  <a:tr h="1393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Maxima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s-ES" sz="6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PT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s-ES" sz="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4517" marR="14517" marT="0" marB="0"/>
                </a:tc>
              </a:tr>
            </a:tbl>
          </a:graphicData>
        </a:graphic>
      </p:graphicFrame>
      <p:sp>
        <p:nvSpPr>
          <p:cNvPr id="26" name="25 Rectángulo"/>
          <p:cNvSpPr/>
          <p:nvPr/>
        </p:nvSpPr>
        <p:spPr>
          <a:xfrm>
            <a:off x="3938016" y="7305636"/>
            <a:ext cx="866236" cy="142654"/>
          </a:xfrm>
          <a:prstGeom prst="rect">
            <a:avLst/>
          </a:prstGeom>
        </p:spPr>
        <p:txBody>
          <a:bodyPr wrap="none" lIns="19354" tIns="9677" rIns="19354" bIns="9677">
            <a:spAutoFit/>
          </a:bodyPr>
          <a:lstStyle/>
          <a:p>
            <a:r>
              <a:rPr lang="es-ES" sz="800" b="1" dirty="0">
                <a:latin typeface="Arial" pitchFamily="34" charset="0"/>
                <a:cs typeface="Arial" pitchFamily="34" charset="0"/>
              </a:rPr>
              <a:t>CONCLUSIONES</a:t>
            </a:r>
          </a:p>
        </p:txBody>
      </p:sp>
      <p:sp>
        <p:nvSpPr>
          <p:cNvPr id="27" name="26 Rectángulo"/>
          <p:cNvSpPr/>
          <p:nvPr/>
        </p:nvSpPr>
        <p:spPr>
          <a:xfrm>
            <a:off x="3715879" y="7419104"/>
            <a:ext cx="2910822" cy="989039"/>
          </a:xfrm>
          <a:prstGeom prst="rect">
            <a:avLst/>
          </a:prstGeom>
        </p:spPr>
        <p:txBody>
          <a:bodyPr wrap="square" lIns="19354" tIns="9677" rIns="19354" bIns="9677">
            <a:spAutoFit/>
          </a:bodyPr>
          <a:lstStyle/>
          <a:p>
            <a:pPr algn="just"/>
            <a:r>
              <a:rPr lang="es-ES" sz="700" dirty="0">
                <a:latin typeface="Arial" pitchFamily="34" charset="0"/>
                <a:cs typeface="Arial" pitchFamily="34" charset="0"/>
              </a:rPr>
              <a:t>La educación física como unidad curricular tiene de algún punto de vista </a:t>
            </a:r>
            <a:r>
              <a:rPr lang="es-ES" sz="700" dirty="0" smtClean="0">
                <a:latin typeface="Arial" pitchFamily="34" charset="0"/>
                <a:cs typeface="Arial" pitchFamily="34" charset="0"/>
              </a:rPr>
              <a:t>función 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de entrenamiento en los estudiantes, notándose mayor intensidad y esfuerzo en los estudiantes que no cursan esta unidad curricular. A pesar de tener mayor edad se vio  afectada su </a:t>
            </a:r>
            <a:r>
              <a:rPr lang="es-ES" sz="700" dirty="0" err="1">
                <a:latin typeface="Arial" pitchFamily="34" charset="0"/>
                <a:cs typeface="Arial" pitchFamily="34" charset="0"/>
              </a:rPr>
              <a:t>FCrep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700" dirty="0" err="1">
                <a:latin typeface="Arial" pitchFamily="34" charset="0"/>
                <a:cs typeface="Arial" pitchFamily="34" charset="0"/>
              </a:rPr>
              <a:t>FCmax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 y mucho menos FC reserva. Emplearon mayor esfuerzo y aprovechamiento para realizar los ejercicios los estudiantes de 5to año (% </a:t>
            </a:r>
            <a:r>
              <a:rPr lang="es-ES" sz="700" dirty="0" err="1">
                <a:latin typeface="Arial" pitchFamily="34" charset="0"/>
                <a:cs typeface="Arial" pitchFamily="34" charset="0"/>
              </a:rPr>
              <a:t>FCres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 y % </a:t>
            </a:r>
            <a:r>
              <a:rPr lang="es-ES" sz="700" dirty="0" err="1">
                <a:latin typeface="Arial" pitchFamily="34" charset="0"/>
                <a:cs typeface="Arial" pitchFamily="34" charset="0"/>
              </a:rPr>
              <a:t>FCmax</a:t>
            </a:r>
            <a:r>
              <a:rPr lang="es-ES" sz="700" dirty="0">
                <a:latin typeface="Arial" pitchFamily="34" charset="0"/>
                <a:cs typeface="Arial" pitchFamily="34" charset="0"/>
              </a:rPr>
              <a:t>). Las mujeres mayor gasto cardíaco que los hombres al realizar los ejercicios. Nadie trabajo en condiciones anaeróbicas y se trabajo en condiciones aeróbicas de bas</a:t>
            </a:r>
            <a:r>
              <a:rPr lang="pt-BR" sz="700" dirty="0">
                <a:latin typeface="Arial" pitchFamily="34" charset="0"/>
                <a:cs typeface="Arial" pitchFamily="34" charset="0"/>
              </a:rPr>
              <a:t>e</a:t>
            </a:r>
            <a:endParaRPr lang="es-ES" sz="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7" descr="D:\para trabajos\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319" y="2651840"/>
            <a:ext cx="404382" cy="269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:\para trabajos\corazon 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149" y="5595136"/>
            <a:ext cx="467394" cy="38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6" y="180306"/>
            <a:ext cx="2212083" cy="1291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13" y="324322"/>
            <a:ext cx="4501864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13" y="754457"/>
            <a:ext cx="4501864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567" y="8578850"/>
            <a:ext cx="3325021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479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233</TotalTime>
  <Words>1020</Words>
  <Application>Microsoft Office PowerPoint</Application>
  <PresentationFormat>Personalizado</PresentationFormat>
  <Paragraphs>351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Forma de onda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Rubén</dc:creator>
  <cp:lastModifiedBy>Rubén</cp:lastModifiedBy>
  <cp:revision>33</cp:revision>
  <dcterms:created xsi:type="dcterms:W3CDTF">2018-08-19T15:38:19Z</dcterms:created>
  <dcterms:modified xsi:type="dcterms:W3CDTF">2020-11-18T07:42:38Z</dcterms:modified>
</cp:coreProperties>
</file>