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0" r:id="rId2"/>
    <p:sldId id="289" r:id="rId3"/>
    <p:sldId id="281" r:id="rId4"/>
    <p:sldId id="258" r:id="rId5"/>
    <p:sldId id="259" r:id="rId6"/>
    <p:sldId id="284" r:id="rId7"/>
    <p:sldId id="264" r:id="rId8"/>
    <p:sldId id="27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291" autoAdjust="0"/>
  </p:normalViewPr>
  <p:slideViewPr>
    <p:cSldViewPr snapToGrid="0">
      <p:cViewPr varScale="1">
        <p:scale>
          <a:sx n="73" d="100"/>
          <a:sy n="73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B672C-5B59-4625-95A9-01B5F406605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22CC820C-D24E-438A-9248-3423EDEC7814}">
      <dgm:prSet phldrT="[Texto]" custT="1"/>
      <dgm:spPr/>
      <dgm:t>
        <a:bodyPr/>
        <a:lstStyle/>
        <a:p>
          <a:r>
            <a:rPr lang="es-CR" sz="1800" dirty="0">
              <a:latin typeface="Arial" panose="020B0604020202020204" pitchFamily="34" charset="0"/>
              <a:cs typeface="Arial" panose="020B0604020202020204" pitchFamily="34" charset="0"/>
            </a:rPr>
            <a:t>Descriptivo</a:t>
          </a:r>
        </a:p>
      </dgm:t>
    </dgm:pt>
    <dgm:pt modelId="{6B654E99-1AD9-4ACA-AF9E-40E1DEA80FC1}" type="parTrans" cxnId="{1561003E-079E-4CA1-9E76-6EB6EE452435}">
      <dgm:prSet/>
      <dgm:spPr/>
      <dgm:t>
        <a:bodyPr/>
        <a:lstStyle/>
        <a:p>
          <a:endParaRPr lang="es-CR"/>
        </a:p>
      </dgm:t>
    </dgm:pt>
    <dgm:pt modelId="{6515033B-8DA6-4414-9266-393CF6E59AB3}" type="sibTrans" cxnId="{1561003E-079E-4CA1-9E76-6EB6EE452435}">
      <dgm:prSet/>
      <dgm:spPr/>
      <dgm:t>
        <a:bodyPr/>
        <a:lstStyle/>
        <a:p>
          <a:endParaRPr lang="es-CR"/>
        </a:p>
      </dgm:t>
    </dgm:pt>
    <dgm:pt modelId="{A2F8F274-0507-4C8B-93BA-D7F7923418F7}">
      <dgm:prSet phldrT="[Texto]" custT="1"/>
      <dgm:spPr/>
      <dgm:t>
        <a:bodyPr/>
        <a:lstStyle/>
        <a:p>
          <a:r>
            <a:rPr lang="es-CR" sz="1800" dirty="0">
              <a:latin typeface="Arial" panose="020B0604020202020204" pitchFamily="34" charset="0"/>
              <a:cs typeface="Arial" panose="020B0604020202020204" pitchFamily="34" charset="0"/>
            </a:rPr>
            <a:t>Longitudinal </a:t>
          </a:r>
        </a:p>
      </dgm:t>
    </dgm:pt>
    <dgm:pt modelId="{A7029439-73B5-4D9E-9674-8433AD9A40CB}" type="parTrans" cxnId="{AC83BA7D-B172-4612-AFD5-3F20F74D237C}">
      <dgm:prSet/>
      <dgm:spPr/>
      <dgm:t>
        <a:bodyPr/>
        <a:lstStyle/>
        <a:p>
          <a:endParaRPr lang="es-CR"/>
        </a:p>
      </dgm:t>
    </dgm:pt>
    <dgm:pt modelId="{A0E67C84-BCB6-4935-B3AB-EFC8C715CC91}" type="sibTrans" cxnId="{AC83BA7D-B172-4612-AFD5-3F20F74D237C}">
      <dgm:prSet/>
      <dgm:spPr/>
      <dgm:t>
        <a:bodyPr/>
        <a:lstStyle/>
        <a:p>
          <a:endParaRPr lang="es-CR"/>
        </a:p>
      </dgm:t>
    </dgm:pt>
    <dgm:pt modelId="{B7AD4E8C-5ABE-493F-AB54-3DD7EEC7A445}">
      <dgm:prSet phldrT="[Texto]" custT="1"/>
      <dgm:spPr/>
      <dgm:t>
        <a:bodyPr/>
        <a:lstStyle/>
        <a:p>
          <a:r>
            <a:rPr lang="es-CR" sz="1800" dirty="0">
              <a:latin typeface="Arial" panose="020B0604020202020204" pitchFamily="34" charset="0"/>
              <a:cs typeface="Arial" panose="020B0604020202020204" pitchFamily="34" charset="0"/>
            </a:rPr>
            <a:t>Prospectivo</a:t>
          </a:r>
        </a:p>
      </dgm:t>
    </dgm:pt>
    <dgm:pt modelId="{D6EE3BFB-3488-4DC6-BB17-25261401A205}" type="parTrans" cxnId="{950ECEEC-0F86-482F-B43A-914374B35999}">
      <dgm:prSet/>
      <dgm:spPr/>
      <dgm:t>
        <a:bodyPr/>
        <a:lstStyle/>
        <a:p>
          <a:endParaRPr lang="es-CR"/>
        </a:p>
      </dgm:t>
    </dgm:pt>
    <dgm:pt modelId="{46630224-43FE-4A36-A21B-97E202DDD89E}" type="sibTrans" cxnId="{950ECEEC-0F86-482F-B43A-914374B35999}">
      <dgm:prSet/>
      <dgm:spPr/>
      <dgm:t>
        <a:bodyPr/>
        <a:lstStyle/>
        <a:p>
          <a:endParaRPr lang="es-CR"/>
        </a:p>
      </dgm:t>
    </dgm:pt>
    <dgm:pt modelId="{91405944-1D3B-46EB-A167-AAFBC2CA8462}" type="pres">
      <dgm:prSet presAssocID="{25EB672C-5B59-4625-95A9-01B5F406605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406ED3A-3070-4930-9CE8-2DDD54395945}" type="pres">
      <dgm:prSet presAssocID="{22CC820C-D24E-438A-9248-3423EDEC7814}" presName="Accent1" presStyleCnt="0"/>
      <dgm:spPr/>
    </dgm:pt>
    <dgm:pt modelId="{A097779A-A54C-4443-A7A2-D3A7050111BA}" type="pres">
      <dgm:prSet presAssocID="{22CC820C-D24E-438A-9248-3423EDEC7814}" presName="Accent" presStyleLbl="node1" presStyleIdx="0" presStyleCnt="3" custScaleX="108183" custLinFactNeighborX="1112" custLinFactNeighborY="-671"/>
      <dgm:spPr/>
    </dgm:pt>
    <dgm:pt modelId="{7F89E1D0-2ACD-4570-9B1A-C7D96566768A}" type="pres">
      <dgm:prSet presAssocID="{22CC820C-D24E-438A-9248-3423EDEC7814}" presName="Parent1" presStyleLbl="revTx" presStyleIdx="0" presStyleCnt="3" custScaleX="1081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D6A368-F1EE-4341-807C-BA716153B191}" type="pres">
      <dgm:prSet presAssocID="{A2F8F274-0507-4C8B-93BA-D7F7923418F7}" presName="Accent2" presStyleCnt="0"/>
      <dgm:spPr/>
    </dgm:pt>
    <dgm:pt modelId="{2D8D7249-B185-49E0-9680-863CD97D00F9}" type="pres">
      <dgm:prSet presAssocID="{A2F8F274-0507-4C8B-93BA-D7F7923418F7}" presName="Accent" presStyleLbl="node1" presStyleIdx="1" presStyleCnt="3" custScaleX="108183"/>
      <dgm:spPr/>
    </dgm:pt>
    <dgm:pt modelId="{672D12EC-5455-493E-A7C7-6753F08E3767}" type="pres">
      <dgm:prSet presAssocID="{A2F8F274-0507-4C8B-93BA-D7F7923418F7}" presName="Parent2" presStyleLbl="revTx" presStyleIdx="1" presStyleCnt="3" custScaleX="1081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CCEF3-C562-4561-AE4C-DED99377BB40}" type="pres">
      <dgm:prSet presAssocID="{B7AD4E8C-5ABE-493F-AB54-3DD7EEC7A445}" presName="Accent3" presStyleCnt="0"/>
      <dgm:spPr/>
    </dgm:pt>
    <dgm:pt modelId="{5DD08FD1-2EF7-4753-8314-F1680F49DFF1}" type="pres">
      <dgm:prSet presAssocID="{B7AD4E8C-5ABE-493F-AB54-3DD7EEC7A445}" presName="Accent" presStyleLbl="node1" presStyleIdx="2" presStyleCnt="3" custScaleX="108183"/>
      <dgm:spPr/>
    </dgm:pt>
    <dgm:pt modelId="{76B8B701-5B8F-4117-8621-818D64C9E4CE}" type="pres">
      <dgm:prSet presAssocID="{B7AD4E8C-5ABE-493F-AB54-3DD7EEC7A445}" presName="Parent3" presStyleLbl="revTx" presStyleIdx="2" presStyleCnt="3" custScaleX="1081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C4E04F-F96F-4D69-A6C6-1AD6B00A0EED}" type="presOf" srcId="{25EB672C-5B59-4625-95A9-01B5F4066052}" destId="{91405944-1D3B-46EB-A167-AAFBC2CA8462}" srcOrd="0" destOrd="0" presId="urn:microsoft.com/office/officeart/2009/layout/CircleArrowProcess"/>
    <dgm:cxn modelId="{1561003E-079E-4CA1-9E76-6EB6EE452435}" srcId="{25EB672C-5B59-4625-95A9-01B5F4066052}" destId="{22CC820C-D24E-438A-9248-3423EDEC7814}" srcOrd="0" destOrd="0" parTransId="{6B654E99-1AD9-4ACA-AF9E-40E1DEA80FC1}" sibTransId="{6515033B-8DA6-4414-9266-393CF6E59AB3}"/>
    <dgm:cxn modelId="{A5ACCBF3-C9B4-43B5-87F2-D37E98B978BB}" type="presOf" srcId="{A2F8F274-0507-4C8B-93BA-D7F7923418F7}" destId="{672D12EC-5455-493E-A7C7-6753F08E3767}" srcOrd="0" destOrd="0" presId="urn:microsoft.com/office/officeart/2009/layout/CircleArrowProcess"/>
    <dgm:cxn modelId="{950ECEEC-0F86-482F-B43A-914374B35999}" srcId="{25EB672C-5B59-4625-95A9-01B5F4066052}" destId="{B7AD4E8C-5ABE-493F-AB54-3DD7EEC7A445}" srcOrd="2" destOrd="0" parTransId="{D6EE3BFB-3488-4DC6-BB17-25261401A205}" sibTransId="{46630224-43FE-4A36-A21B-97E202DDD89E}"/>
    <dgm:cxn modelId="{3CB948ED-E35E-4175-BE1D-7F50465E9A46}" type="presOf" srcId="{22CC820C-D24E-438A-9248-3423EDEC7814}" destId="{7F89E1D0-2ACD-4570-9B1A-C7D96566768A}" srcOrd="0" destOrd="0" presId="urn:microsoft.com/office/officeart/2009/layout/CircleArrowProcess"/>
    <dgm:cxn modelId="{AC83BA7D-B172-4612-AFD5-3F20F74D237C}" srcId="{25EB672C-5B59-4625-95A9-01B5F4066052}" destId="{A2F8F274-0507-4C8B-93BA-D7F7923418F7}" srcOrd="1" destOrd="0" parTransId="{A7029439-73B5-4D9E-9674-8433AD9A40CB}" sibTransId="{A0E67C84-BCB6-4935-B3AB-EFC8C715CC91}"/>
    <dgm:cxn modelId="{F1D0A415-D289-4076-A405-10661D3DB864}" type="presOf" srcId="{B7AD4E8C-5ABE-493F-AB54-3DD7EEC7A445}" destId="{76B8B701-5B8F-4117-8621-818D64C9E4CE}" srcOrd="0" destOrd="0" presId="urn:microsoft.com/office/officeart/2009/layout/CircleArrowProcess"/>
    <dgm:cxn modelId="{A6AF28BA-06CF-48C5-9933-F430F5D16B24}" type="presParOf" srcId="{91405944-1D3B-46EB-A167-AAFBC2CA8462}" destId="{8406ED3A-3070-4930-9CE8-2DDD54395945}" srcOrd="0" destOrd="0" presId="urn:microsoft.com/office/officeart/2009/layout/CircleArrowProcess"/>
    <dgm:cxn modelId="{76535F57-394F-45B4-A387-DC8E5C256BFE}" type="presParOf" srcId="{8406ED3A-3070-4930-9CE8-2DDD54395945}" destId="{A097779A-A54C-4443-A7A2-D3A7050111BA}" srcOrd="0" destOrd="0" presId="urn:microsoft.com/office/officeart/2009/layout/CircleArrowProcess"/>
    <dgm:cxn modelId="{ADF293C2-69DC-4D6F-A327-BC102C1E308C}" type="presParOf" srcId="{91405944-1D3B-46EB-A167-AAFBC2CA8462}" destId="{7F89E1D0-2ACD-4570-9B1A-C7D96566768A}" srcOrd="1" destOrd="0" presId="urn:microsoft.com/office/officeart/2009/layout/CircleArrowProcess"/>
    <dgm:cxn modelId="{D02D3F47-BE8E-4508-B9E1-D860AF51E51A}" type="presParOf" srcId="{91405944-1D3B-46EB-A167-AAFBC2CA8462}" destId="{A8D6A368-F1EE-4341-807C-BA716153B191}" srcOrd="2" destOrd="0" presId="urn:microsoft.com/office/officeart/2009/layout/CircleArrowProcess"/>
    <dgm:cxn modelId="{13CF5B0E-2576-4E6D-BA47-4A69B3477C17}" type="presParOf" srcId="{A8D6A368-F1EE-4341-807C-BA716153B191}" destId="{2D8D7249-B185-49E0-9680-863CD97D00F9}" srcOrd="0" destOrd="0" presId="urn:microsoft.com/office/officeart/2009/layout/CircleArrowProcess"/>
    <dgm:cxn modelId="{F199EE35-B509-43B1-84B0-E52F0A489021}" type="presParOf" srcId="{91405944-1D3B-46EB-A167-AAFBC2CA8462}" destId="{672D12EC-5455-493E-A7C7-6753F08E3767}" srcOrd="3" destOrd="0" presId="urn:microsoft.com/office/officeart/2009/layout/CircleArrowProcess"/>
    <dgm:cxn modelId="{4C72551C-5A8A-4009-ACA3-B09522ADFE6F}" type="presParOf" srcId="{91405944-1D3B-46EB-A167-AAFBC2CA8462}" destId="{AD5CCEF3-C562-4561-AE4C-DED99377BB40}" srcOrd="4" destOrd="0" presId="urn:microsoft.com/office/officeart/2009/layout/CircleArrowProcess"/>
    <dgm:cxn modelId="{84252EA5-47C1-42D9-BCE4-3E03441B0AA4}" type="presParOf" srcId="{AD5CCEF3-C562-4561-AE4C-DED99377BB40}" destId="{5DD08FD1-2EF7-4753-8314-F1680F49DFF1}" srcOrd="0" destOrd="0" presId="urn:microsoft.com/office/officeart/2009/layout/CircleArrowProcess"/>
    <dgm:cxn modelId="{789F0C4C-3706-47AD-8E68-1C0EBF622A1E}" type="presParOf" srcId="{91405944-1D3B-46EB-A167-AAFBC2CA8462}" destId="{76B8B701-5B8F-4117-8621-818D64C9E4C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7779A-A54C-4443-A7A2-D3A7050111BA}">
      <dsp:nvSpPr>
        <dsp:cNvPr id="0" name=""/>
        <dsp:cNvSpPr/>
      </dsp:nvSpPr>
      <dsp:spPr>
        <a:xfrm>
          <a:off x="1250261" y="-13105"/>
          <a:ext cx="2112646" cy="195314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9E1D0-2ACD-4570-9B1A-C7D96566768A}">
      <dsp:nvSpPr>
        <dsp:cNvPr id="0" name=""/>
        <dsp:cNvSpPr/>
      </dsp:nvSpPr>
      <dsp:spPr>
        <a:xfrm>
          <a:off x="1695690" y="705143"/>
          <a:ext cx="1173956" cy="54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>
              <a:latin typeface="Arial" panose="020B0604020202020204" pitchFamily="34" charset="0"/>
              <a:cs typeface="Arial" panose="020B0604020202020204" pitchFamily="34" charset="0"/>
            </a:rPr>
            <a:t>Descriptivo</a:t>
          </a:r>
        </a:p>
      </dsp:txBody>
      <dsp:txXfrm>
        <a:off x="1695690" y="705143"/>
        <a:ext cx="1173956" cy="542449"/>
      </dsp:txXfrm>
    </dsp:sp>
    <dsp:sp modelId="{2D8D7249-B185-49E0-9680-863CD97D00F9}">
      <dsp:nvSpPr>
        <dsp:cNvPr id="0" name=""/>
        <dsp:cNvSpPr/>
      </dsp:nvSpPr>
      <dsp:spPr>
        <a:xfrm>
          <a:off x="686150" y="1122225"/>
          <a:ext cx="2112646" cy="19531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D12EC-5455-493E-A7C7-6753F08E3767}">
      <dsp:nvSpPr>
        <dsp:cNvPr id="0" name=""/>
        <dsp:cNvSpPr/>
      </dsp:nvSpPr>
      <dsp:spPr>
        <a:xfrm>
          <a:off x="1155495" y="1833860"/>
          <a:ext cx="1173956" cy="54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>
              <a:latin typeface="Arial" panose="020B0604020202020204" pitchFamily="34" charset="0"/>
              <a:cs typeface="Arial" panose="020B0604020202020204" pitchFamily="34" charset="0"/>
            </a:rPr>
            <a:t>Longitudinal </a:t>
          </a:r>
        </a:p>
      </dsp:txBody>
      <dsp:txXfrm>
        <a:off x="1155495" y="1833860"/>
        <a:ext cx="1173956" cy="542449"/>
      </dsp:txXfrm>
    </dsp:sp>
    <dsp:sp modelId="{5DD08FD1-2EF7-4753-8314-F1680F49DFF1}">
      <dsp:nvSpPr>
        <dsp:cNvPr id="0" name=""/>
        <dsp:cNvSpPr/>
      </dsp:nvSpPr>
      <dsp:spPr>
        <a:xfrm>
          <a:off x="1378791" y="2378743"/>
          <a:ext cx="1815090" cy="167846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8B701-5B8F-4117-8621-818D64C9E4CE}">
      <dsp:nvSpPr>
        <dsp:cNvPr id="0" name=""/>
        <dsp:cNvSpPr/>
      </dsp:nvSpPr>
      <dsp:spPr>
        <a:xfrm>
          <a:off x="1698257" y="2964199"/>
          <a:ext cx="1173956" cy="54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>
              <a:latin typeface="Arial" panose="020B0604020202020204" pitchFamily="34" charset="0"/>
              <a:cs typeface="Arial" panose="020B0604020202020204" pitchFamily="34" charset="0"/>
            </a:rPr>
            <a:t>Prospectivo</a:t>
          </a:r>
        </a:p>
      </dsp:txBody>
      <dsp:txXfrm>
        <a:off x="1698257" y="2964199"/>
        <a:ext cx="1173956" cy="542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9071C3-F003-45AD-AABB-6A1FD527757E}" type="datetimeFigureOut">
              <a:rPr lang="es-ES"/>
              <a:pPr>
                <a:defRPr/>
              </a:pPr>
              <a:t>19/11/2020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2EC9C3-1ED5-43A7-8FD2-790170A896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793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hipertensión pulmonar causada por cardiopatía izquierda (grupo 2) es una de las causas más frecuentes de HP. Las guías de práctica clínica para el diagnóstico y tratamiento de la HP definen la causada por cardiopatía izquierda como una entidad fisiopatológica y hemodinámica que se presenta en una amplia variedad de entidades clínicas que afectan a las cavidades y las estructuras cardiacas izquierdas. Abarca cuatro tipos, según la enfermedad causal </a:t>
            </a:r>
            <a:r>
              <a:rPr lang="es-E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3,7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debida a insuficiencia cardiaca (IC) con fracción de eyección reducida (IC-FEr).</a:t>
            </a: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secundaria a IC con fracción de eyección preservada (IC-FEp).</a:t>
            </a: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debida a valvulopatía izquierda.</a:t>
            </a: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 debida obstrucción de salida de ventrículo izquierdo.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EC9C3-1ED5-43A7-8FD2-790170A8966A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022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535142-38C3-4916-8463-536DABDCAC57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prevalencia de la HP en IC no es bien conocida, dada la heterogeneidad de los estudios en cuanto a contexto clínico, métodos diagnósticos y criterios hemodinámicos empleados. Se ha comprobado que la aparición de HP y disfunción de ventrículo derecho está asociada con un mal pronóstico</a:t>
            </a:r>
            <a:endParaRPr lang="es-ES"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33FC71-50D2-4D87-BDE9-1905739FD5B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CA102-F80F-4D2C-8C75-A45FE85AF285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realizó un estudio descriptivo longitudinal prospectivo en los pacientes con hipertensión pulmonar del grupo 2 en el servicio de Cardiología del Hospital Clínico Quirúrgico Docente “Hermanos Ameijeiras”, en el período comprendido entre enero del 2018 e igual mes del 2020.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Universo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universo de estudio estuvo constituido por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pacientes con diagnóstico confirmado de hipertensión pulmonar del grupo 2 que cumplieron los siguientes criterios de selección.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Muestra</a:t>
            </a: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muestra estuvo conformada por 35 pacientes con el diagnóstico de hipertensión pulmonar tipo II que fueron atendidos en el Hospital “Hermanos Ameijeiras”, en el periodo comprendido entre enero del 2018 y enero del 2020.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EC9C3-1ED5-43A7-8FD2-790170A8966A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88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C4863A-EEAD-4F75-9837-4E0D715E3F97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89F4D5-C681-42F7-9E43-4957F5846708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D4A49-EFF3-4D9D-B37D-8FE2094683F1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4D5B95-CFD0-4EBD-9C24-7E43D59F8D73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6B455B-4849-4D8D-89C2-E9C408E138E7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gray">
      <p:bgPr>
        <a:gradFill rotWithShape="0">
          <a:gsLst>
            <a:gs pos="0">
              <a:srgbClr val="92A9DC"/>
            </a:gs>
            <a:gs pos="50000">
              <a:srgbClr val="BECAE7"/>
            </a:gs>
            <a:gs pos="100000">
              <a:srgbClr val="DFE5F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to hospital"/>
          <p:cNvPicPr>
            <a:picLocks noChangeAspect="1" noChangeArrowheads="1"/>
          </p:cNvPicPr>
          <p:nvPr/>
        </p:nvPicPr>
        <p:blipFill>
          <a:blip r:embed="rId2">
            <a:lum bright="-1000" contrast="8000"/>
          </a:blip>
          <a:srcRect/>
          <a:stretch>
            <a:fillRect/>
          </a:stretch>
        </p:blipFill>
        <p:spPr bwMode="auto">
          <a:xfrm>
            <a:off x="4929191" y="357166"/>
            <a:ext cx="3905277" cy="5857916"/>
          </a:xfrm>
          <a:prstGeom prst="rect">
            <a:avLst/>
          </a:prstGeom>
          <a:noFill/>
          <a:ln w="9525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dir="5400000" sx="18000" sy="18000" algn="ctr" rotWithShape="0">
              <a:schemeClr val="bg1"/>
            </a:outerShdw>
          </a:effectLst>
          <a:scene3d>
            <a:camera prst="isometricOffAxis2Left"/>
            <a:lightRig rig="threePt" dir="t"/>
          </a:scene3d>
          <a:sp3d contourW="12700" prstMaterial="powder">
            <a:bevelT/>
            <a:bevelB/>
            <a:contourClr>
              <a:schemeClr val="bg1"/>
            </a:contourClr>
          </a:sp3d>
        </p:spPr>
      </p:pic>
      <p:sp>
        <p:nvSpPr>
          <p:cNvPr id="5" name="Rectangle 17"/>
          <p:cNvSpPr>
            <a:spLocks noChangeArrowheads="1"/>
          </p:cNvSpPr>
          <p:nvPr/>
        </p:nvSpPr>
        <p:spPr bwMode="gray">
          <a:xfrm>
            <a:off x="0" y="29718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2895600"/>
            <a:ext cx="8229600" cy="9144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28662" y="4500570"/>
            <a:ext cx="5072098" cy="1928826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Wingdings" pitchFamily="2" charset="2"/>
              <a:buNone/>
              <a:defRPr sz="1200" i="1" baseline="0">
                <a:latin typeface="Agency FB" pitchFamily="34" charset="0"/>
              </a:defRPr>
            </a:lvl1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14620"/>
            <a:ext cx="7924800" cy="1428760"/>
          </a:xfrm>
        </p:spPr>
        <p:txBody>
          <a:bodyPr/>
          <a:lstStyle>
            <a:lvl1pPr>
              <a:defRPr sz="3000" i="1" baseline="0">
                <a:latin typeface="Agency FB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3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81800" y="269881"/>
            <a:ext cx="21336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ED9FE69-C62D-4636-88F5-95207DF5FFEE}" type="datetimeFigureOut">
              <a:rPr lang="en-US" smtClean="0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530981"/>
            <a:ext cx="28956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5200" y="6553200"/>
            <a:ext cx="21336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AA2F26D-C203-4AF4-8BEB-E4077C804D4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4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47691"/>
            <a:ext cx="2057400" cy="58832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7691"/>
            <a:ext cx="6019800" cy="58832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81800" y="269881"/>
            <a:ext cx="21336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503C11B-6321-49BA-ADF9-8E5F2B7C82BC}" type="datetimeFigureOut">
              <a:rPr lang="en-US" smtClean="0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530981"/>
            <a:ext cx="28956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5200" y="6553200"/>
            <a:ext cx="21336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24B08AD-235D-4434-9944-8E4191C9F8A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4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547688"/>
            <a:ext cx="7391400" cy="563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338263"/>
            <a:ext cx="8229600" cy="50927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81800" y="269881"/>
            <a:ext cx="21336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D139EB6-133B-4E91-9B1F-09CB6322786C}" type="datetimeFigureOut">
              <a:rPr lang="en-US" smtClean="0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530981"/>
            <a:ext cx="28956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5200" y="6553200"/>
            <a:ext cx="21336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F332599-651C-4A44-A2AD-F329DE10401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3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to hospital"/>
          <p:cNvPicPr>
            <a:picLocks noChangeAspect="1" noChangeArrowheads="1"/>
          </p:cNvPicPr>
          <p:nvPr/>
        </p:nvPicPr>
        <p:blipFill>
          <a:blip r:embed="rId2" cstate="print">
            <a:lum bright="-1000" contrast="8000"/>
          </a:blip>
          <a:srcRect/>
          <a:stretch>
            <a:fillRect/>
          </a:stretch>
        </p:blipFill>
        <p:spPr bwMode="auto">
          <a:xfrm>
            <a:off x="8072465" y="0"/>
            <a:ext cx="904865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42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4" indent="0">
              <a:buNone/>
              <a:defRPr sz="1350"/>
            </a:lvl2pPr>
            <a:lvl3pPr marL="685766" indent="0">
              <a:buNone/>
              <a:defRPr sz="1200"/>
            </a:lvl3pPr>
            <a:lvl4pPr marL="1028649" indent="0">
              <a:buNone/>
              <a:defRPr sz="1050"/>
            </a:lvl4pPr>
            <a:lvl5pPr marL="1371532" indent="0">
              <a:buNone/>
              <a:defRPr sz="1050"/>
            </a:lvl5pPr>
            <a:lvl6pPr marL="1714415" indent="0">
              <a:buNone/>
              <a:defRPr sz="1050"/>
            </a:lvl6pPr>
            <a:lvl7pPr marL="2057297" indent="0">
              <a:buNone/>
              <a:defRPr sz="1050"/>
            </a:lvl7pPr>
            <a:lvl8pPr marL="2400180" indent="0">
              <a:buNone/>
              <a:defRPr sz="1050"/>
            </a:lvl8pPr>
            <a:lvl9pPr marL="2743064" indent="0">
              <a:buNone/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3628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8263"/>
            <a:ext cx="4038600" cy="5092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8263"/>
            <a:ext cx="4038600" cy="5092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81800" y="269881"/>
            <a:ext cx="21336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D870BE9-C8B8-4836-830C-0FE77C168AB8}" type="datetimeFigureOut">
              <a:rPr lang="en-US" smtClean="0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530981"/>
            <a:ext cx="28956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5200" y="6553200"/>
            <a:ext cx="21336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539B435-2467-42D4-A233-4A63E2D593C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4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781800" y="269881"/>
            <a:ext cx="21336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6ECB3E1-AD5A-4542-BD7D-AE0BF0AD7DC7}" type="datetimeFigureOut">
              <a:rPr lang="en-US" smtClean="0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530981"/>
            <a:ext cx="28956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5200" y="6553200"/>
            <a:ext cx="21336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7D9375D-FC36-4141-AF7D-35129C7EEAD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7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781800" y="269881"/>
            <a:ext cx="21336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D139EB6-133B-4E91-9B1F-09CB6322786C}" type="datetimeFigureOut">
              <a:rPr lang="en-US" smtClean="0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530981"/>
            <a:ext cx="28956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5200" y="6553200"/>
            <a:ext cx="21336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F332599-651C-4A44-A2AD-F329DE10401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1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781800" y="269881"/>
            <a:ext cx="21336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D9050D9-6E73-45F5-B248-C8733A43C88A}" type="datetimeFigureOut">
              <a:rPr lang="en-US" smtClean="0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530981"/>
            <a:ext cx="28956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5200" y="6553200"/>
            <a:ext cx="21336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7D70622-AC7F-4D6B-A6E7-65CAFEB6AC9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81800" y="269881"/>
            <a:ext cx="21336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B504942-D568-4D44-8B56-371F923B99D1}" type="datetimeFigureOut">
              <a:rPr lang="en-US" smtClean="0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530981"/>
            <a:ext cx="28956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5200" y="6553200"/>
            <a:ext cx="21336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54FCADE-FD62-4F5C-8D3B-01244A9604B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81800" y="269881"/>
            <a:ext cx="21336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A7A11E0-7C78-4227-BD37-78B6C48A712E}" type="datetimeFigureOut">
              <a:rPr lang="en-US" smtClean="0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530981"/>
            <a:ext cx="28956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5200" y="6553200"/>
            <a:ext cx="21336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1144CC9-4E2B-4049-98B4-0DCB1062495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4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533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457200"/>
            <a:ext cx="8229600" cy="685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8263"/>
            <a:ext cx="82296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547688"/>
            <a:ext cx="7391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pic>
        <p:nvPicPr>
          <p:cNvPr id="6" name="Picture 2" descr="foto hospital"/>
          <p:cNvPicPr>
            <a:picLocks noChangeAspect="1" noChangeArrowheads="1"/>
          </p:cNvPicPr>
          <p:nvPr/>
        </p:nvPicPr>
        <p:blipFill>
          <a:blip r:embed="rId14" cstate="print">
            <a:lum bright="-1000" contrast="8000"/>
          </a:blip>
          <a:srcRect/>
          <a:stretch>
            <a:fillRect/>
          </a:stretch>
        </p:blipFill>
        <p:spPr bwMode="auto">
          <a:xfrm>
            <a:off x="8072465" y="0"/>
            <a:ext cx="904865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77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342884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685766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028649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371532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257162" indent="-25716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" charset="0"/>
        </a:defRPr>
      </a:lvl2pPr>
      <a:lvl3pPr marL="857207" indent="-17144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Arial" charset="0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s-E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3741" y="3054227"/>
            <a:ext cx="6318647" cy="648890"/>
          </a:xfrm>
        </p:spPr>
        <p:txBody>
          <a:bodyPr/>
          <a:lstStyle/>
          <a:p>
            <a:r>
              <a:rPr lang="es-ES" alt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Tratamiento con </a:t>
            </a:r>
            <a:r>
              <a:rPr lang="es-ES" alt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sildenafilo</a:t>
            </a:r>
            <a:r>
              <a:rPr lang="es-ES" alt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en la hipertensión pulmonar del grupo 2 </a:t>
            </a:r>
            <a:endParaRPr lang="en-US" alt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9466" y="4023124"/>
            <a:ext cx="4418409" cy="176331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ES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Autores</a:t>
            </a:r>
            <a:r>
              <a:rPr lang="en-US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spcBef>
                <a:spcPct val="0"/>
              </a:spcBef>
            </a:pPr>
            <a:r>
              <a:rPr lang="en-US" altLang="es-ES" dirty="0">
                <a:latin typeface="Calibri" panose="020F0502020204030204" pitchFamily="34" charset="0"/>
                <a:cs typeface="Calibri" panose="020F0502020204030204" pitchFamily="34" charset="0"/>
              </a:rPr>
              <a:t>Dr. Ramón Claro Valdés</a:t>
            </a:r>
          </a:p>
          <a:p>
            <a:pPr>
              <a:spcBef>
                <a:spcPct val="0"/>
              </a:spcBef>
            </a:pPr>
            <a:r>
              <a:rPr lang="it-IT" altLang="es-ES" dirty="0">
                <a:latin typeface="Calibri" panose="020F0502020204030204" pitchFamily="34" charset="0"/>
                <a:cs typeface="Calibri" panose="020F0502020204030204" pitchFamily="34" charset="0"/>
              </a:rPr>
              <a:t>Dra. Arianna Beatriz Tamayo Barea</a:t>
            </a:r>
          </a:p>
          <a:p>
            <a:pPr>
              <a:spcBef>
                <a:spcPct val="0"/>
              </a:spcBef>
            </a:pPr>
            <a:r>
              <a:rPr lang="en-US" altLang="es-ES" dirty="0">
                <a:latin typeface="Calibri" panose="020F0502020204030204" pitchFamily="34" charset="0"/>
                <a:cs typeface="Calibri" panose="020F0502020204030204" pitchFamily="34" charset="0"/>
              </a:rPr>
              <a:t>Dr. Alain Gutiérrez </a:t>
            </a:r>
            <a:r>
              <a:rPr lang="en-US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López</a:t>
            </a:r>
            <a:endParaRPr lang="en-US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Servicio</a:t>
            </a:r>
            <a:r>
              <a:rPr lang="en-U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Cardiología</a:t>
            </a:r>
            <a:r>
              <a:rPr lang="en-U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 Habana, 2020</a:t>
            </a:r>
          </a:p>
        </p:txBody>
      </p:sp>
      <p:pic>
        <p:nvPicPr>
          <p:cNvPr id="1536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57250"/>
            <a:ext cx="1945481" cy="113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2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E9EB10A-57B7-4592-A582-B703CF327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242756"/>
              </p:ext>
            </p:extLst>
          </p:nvPr>
        </p:nvGraphicFramePr>
        <p:xfrm>
          <a:off x="630497" y="1530107"/>
          <a:ext cx="7722438" cy="4796989"/>
        </p:xfrm>
        <a:graphic>
          <a:graphicData uri="http://schemas.openxmlformats.org/drawingml/2006/table">
            <a:tbl>
              <a:tblPr/>
              <a:tblGrid>
                <a:gridCol w="1683743">
                  <a:extLst>
                    <a:ext uri="{9D8B030D-6E8A-4147-A177-3AD203B41FA5}">
                      <a16:colId xmlns:a16="http://schemas.microsoft.com/office/drawing/2014/main" val="2057535469"/>
                    </a:ext>
                  </a:extLst>
                </a:gridCol>
                <a:gridCol w="934431">
                  <a:extLst>
                    <a:ext uri="{9D8B030D-6E8A-4147-A177-3AD203B41FA5}">
                      <a16:colId xmlns:a16="http://schemas.microsoft.com/office/drawing/2014/main" val="312884496"/>
                    </a:ext>
                  </a:extLst>
                </a:gridCol>
                <a:gridCol w="137870">
                  <a:extLst>
                    <a:ext uri="{9D8B030D-6E8A-4147-A177-3AD203B41FA5}">
                      <a16:colId xmlns:a16="http://schemas.microsoft.com/office/drawing/2014/main" val="630485863"/>
                    </a:ext>
                  </a:extLst>
                </a:gridCol>
                <a:gridCol w="1037033">
                  <a:extLst>
                    <a:ext uri="{9D8B030D-6E8A-4147-A177-3AD203B41FA5}">
                      <a16:colId xmlns:a16="http://schemas.microsoft.com/office/drawing/2014/main" val="1034406918"/>
                    </a:ext>
                  </a:extLst>
                </a:gridCol>
                <a:gridCol w="1037033">
                  <a:extLst>
                    <a:ext uri="{9D8B030D-6E8A-4147-A177-3AD203B41FA5}">
                      <a16:colId xmlns:a16="http://schemas.microsoft.com/office/drawing/2014/main" val="2271756379"/>
                    </a:ext>
                  </a:extLst>
                </a:gridCol>
                <a:gridCol w="864053">
                  <a:extLst>
                    <a:ext uri="{9D8B030D-6E8A-4147-A177-3AD203B41FA5}">
                      <a16:colId xmlns:a16="http://schemas.microsoft.com/office/drawing/2014/main" val="3550359161"/>
                    </a:ext>
                  </a:extLst>
                </a:gridCol>
                <a:gridCol w="1216796">
                  <a:extLst>
                    <a:ext uri="{9D8B030D-6E8A-4147-A177-3AD203B41FA5}">
                      <a16:colId xmlns:a16="http://schemas.microsoft.com/office/drawing/2014/main" val="501432018"/>
                    </a:ext>
                  </a:extLst>
                </a:gridCol>
                <a:gridCol w="811479">
                  <a:extLst>
                    <a:ext uri="{9D8B030D-6E8A-4147-A177-3AD203B41FA5}">
                      <a16:colId xmlns:a16="http://schemas.microsoft.com/office/drawing/2014/main" val="1157255337"/>
                    </a:ext>
                  </a:extLst>
                </a:gridCol>
              </a:tblGrid>
              <a:tr h="65345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Tabla 4.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Resumen de estadísticos de la prueba de la marcha de los 6 minutos antes/después del tratamiento con sildenafilo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723751"/>
                  </a:ext>
                </a:extLst>
              </a:tr>
              <a:tr h="325755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endParaRPr lang="es-MX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Test de la marcha de los 6 minutos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Estadísticos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endParaRPr lang="es-MX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Diferencia de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MX" sz="14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20374"/>
                  </a:ext>
                </a:extLst>
              </a:tr>
              <a:tr h="6534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Antes del tratamiento con </a:t>
                      </a:r>
                      <a:r>
                        <a:rPr lang="es-MX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Sildenafil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los 6 meses de tratamiento con </a:t>
                      </a:r>
                      <a:r>
                        <a:rPr lang="es-MX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Sildenafil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599522"/>
                  </a:ext>
                </a:extLst>
              </a:tr>
              <a:tr h="5524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10072"/>
                  </a:ext>
                </a:extLst>
              </a:tr>
              <a:tr h="4262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Distancia recorrida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232,9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128,3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399,0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158,4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166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760045"/>
                  </a:ext>
                </a:extLst>
              </a:tr>
              <a:tr h="50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Tensión arterial sistólica máxima</a:t>
                      </a:r>
                      <a:r>
                        <a:rPr lang="es-MX" sz="14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143,9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13,2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143,9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13,2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12583"/>
                  </a:ext>
                </a:extLst>
              </a:tr>
              <a:tr h="426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SpO</a:t>
                      </a:r>
                      <a:r>
                        <a:rPr lang="es-MX" sz="1400" baseline="-25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en reposo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84,1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7,6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96,5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2,1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12,4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661390"/>
                  </a:ext>
                </a:extLst>
              </a:tr>
              <a:tr h="499491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SpO</a:t>
                      </a:r>
                      <a:r>
                        <a:rPr lang="es-MX" sz="1400" baseline="-25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en recuperación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84,1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7,6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91,4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7,3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340080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Frecuencia cardiaca máxima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148,3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13,8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157,1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15,2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8,8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77" marR="41177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357392"/>
                  </a:ext>
                </a:extLst>
              </a:tr>
              <a:tr h="240505">
                <a:tc gridSpan="8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DE: Desviación estándar, SpO</a:t>
                      </a:r>
                      <a:r>
                        <a:rPr lang="es-MX" sz="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MX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Saturación de oxígeno, a: Prueba t de </a:t>
                      </a:r>
                      <a:r>
                        <a:rPr lang="es-MX" sz="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</a:t>
                      </a:r>
                      <a:r>
                        <a:rPr lang="es-MX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b: No se puede calcular porque el error típico de la diferencia es 0.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endParaRPr lang="es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2" marR="5490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endParaRPr lang="es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2" marR="5490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endParaRPr lang="es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2" marR="5490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endParaRPr lang="es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2" marR="5490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endParaRPr lang="es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2" marR="5490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endParaRPr lang="es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2" marR="5490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638206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ECD66E6F-C3B4-454A-A03E-3540CD411A48}"/>
              </a:ext>
            </a:extLst>
          </p:cNvPr>
          <p:cNvSpPr/>
          <p:nvPr/>
        </p:nvSpPr>
        <p:spPr>
          <a:xfrm>
            <a:off x="153491" y="588577"/>
            <a:ext cx="3651161" cy="442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BF3DE10-2074-4750-AC2F-7F566F73A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986641"/>
              </p:ext>
            </p:extLst>
          </p:nvPr>
        </p:nvGraphicFramePr>
        <p:xfrm>
          <a:off x="696863" y="1874889"/>
          <a:ext cx="7687597" cy="3738684"/>
        </p:xfrm>
        <a:graphic>
          <a:graphicData uri="http://schemas.openxmlformats.org/drawingml/2006/table">
            <a:tbl>
              <a:tblPr/>
              <a:tblGrid>
                <a:gridCol w="1440542">
                  <a:extLst>
                    <a:ext uri="{9D8B030D-6E8A-4147-A177-3AD203B41FA5}">
                      <a16:colId xmlns:a16="http://schemas.microsoft.com/office/drawing/2014/main" val="9139113"/>
                    </a:ext>
                  </a:extLst>
                </a:gridCol>
                <a:gridCol w="121558">
                  <a:extLst>
                    <a:ext uri="{9D8B030D-6E8A-4147-A177-3AD203B41FA5}">
                      <a16:colId xmlns:a16="http://schemas.microsoft.com/office/drawing/2014/main" val="976674685"/>
                    </a:ext>
                  </a:extLst>
                </a:gridCol>
                <a:gridCol w="1247668">
                  <a:extLst>
                    <a:ext uri="{9D8B030D-6E8A-4147-A177-3AD203B41FA5}">
                      <a16:colId xmlns:a16="http://schemas.microsoft.com/office/drawing/2014/main" val="708292424"/>
                    </a:ext>
                  </a:extLst>
                </a:gridCol>
                <a:gridCol w="1247668">
                  <a:extLst>
                    <a:ext uri="{9D8B030D-6E8A-4147-A177-3AD203B41FA5}">
                      <a16:colId xmlns:a16="http://schemas.microsoft.com/office/drawing/2014/main" val="962460127"/>
                    </a:ext>
                  </a:extLst>
                </a:gridCol>
                <a:gridCol w="1247668">
                  <a:extLst>
                    <a:ext uri="{9D8B030D-6E8A-4147-A177-3AD203B41FA5}">
                      <a16:colId xmlns:a16="http://schemas.microsoft.com/office/drawing/2014/main" val="4036355286"/>
                    </a:ext>
                  </a:extLst>
                </a:gridCol>
                <a:gridCol w="1247668">
                  <a:extLst>
                    <a:ext uri="{9D8B030D-6E8A-4147-A177-3AD203B41FA5}">
                      <a16:colId xmlns:a16="http://schemas.microsoft.com/office/drawing/2014/main" val="2619918494"/>
                    </a:ext>
                  </a:extLst>
                </a:gridCol>
                <a:gridCol w="1134825">
                  <a:extLst>
                    <a:ext uri="{9D8B030D-6E8A-4147-A177-3AD203B41FA5}">
                      <a16:colId xmlns:a16="http://schemas.microsoft.com/office/drawing/2014/main" val="1332619497"/>
                    </a:ext>
                  </a:extLst>
                </a:gridCol>
              </a:tblGrid>
              <a:tr h="760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Tabla 5.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Distribución de pacientes según clase funcional NYHA antes/después del tratamiento con sildenafilo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341909"/>
                  </a:ext>
                </a:extLst>
              </a:tr>
              <a:tr h="90577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Clase funcional NYHA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Antes del tratamiento con Sildenafilo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los 6 meses de tratamiento con Sildenafilo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MX" sz="14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732145"/>
                  </a:ext>
                </a:extLst>
              </a:tr>
              <a:tr h="355274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44062"/>
                  </a:ext>
                </a:extLst>
              </a:tr>
              <a:tr h="35527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8,6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28,6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853292"/>
                  </a:ext>
                </a:extLst>
              </a:tr>
              <a:tr h="35527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37,1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65,7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813410"/>
                  </a:ext>
                </a:extLst>
              </a:tr>
              <a:tr h="35527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III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54,3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5,7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584748"/>
                  </a:ext>
                </a:extLst>
              </a:tr>
              <a:tr h="35527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36247"/>
                  </a:ext>
                </a:extLst>
              </a:tr>
              <a:tr h="295985"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a: Prueba de los rangos con signo de Wilcoxon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213366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ECD66E6F-C3B4-454A-A03E-3540CD411A48}"/>
              </a:ext>
            </a:extLst>
          </p:cNvPr>
          <p:cNvSpPr/>
          <p:nvPr/>
        </p:nvSpPr>
        <p:spPr>
          <a:xfrm>
            <a:off x="153491" y="588577"/>
            <a:ext cx="3651161" cy="442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D8EF988-B56A-4110-A310-128BF9237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62001"/>
              </p:ext>
            </p:extLst>
          </p:nvPr>
        </p:nvGraphicFramePr>
        <p:xfrm>
          <a:off x="252568" y="1224748"/>
          <a:ext cx="8638869" cy="5594063"/>
        </p:xfrm>
        <a:graphic>
          <a:graphicData uri="http://schemas.openxmlformats.org/drawingml/2006/table">
            <a:tbl>
              <a:tblPr/>
              <a:tblGrid>
                <a:gridCol w="1626836">
                  <a:extLst>
                    <a:ext uri="{9D8B030D-6E8A-4147-A177-3AD203B41FA5}">
                      <a16:colId xmlns:a16="http://schemas.microsoft.com/office/drawing/2014/main" val="3804065511"/>
                    </a:ext>
                  </a:extLst>
                </a:gridCol>
                <a:gridCol w="896983">
                  <a:extLst>
                    <a:ext uri="{9D8B030D-6E8A-4147-A177-3AD203B41FA5}">
                      <a16:colId xmlns:a16="http://schemas.microsoft.com/office/drawing/2014/main" val="258291914"/>
                    </a:ext>
                  </a:extLst>
                </a:gridCol>
                <a:gridCol w="665869">
                  <a:extLst>
                    <a:ext uri="{9D8B030D-6E8A-4147-A177-3AD203B41FA5}">
                      <a16:colId xmlns:a16="http://schemas.microsoft.com/office/drawing/2014/main" val="3604595619"/>
                    </a:ext>
                  </a:extLst>
                </a:gridCol>
                <a:gridCol w="1036036">
                  <a:extLst>
                    <a:ext uri="{9D8B030D-6E8A-4147-A177-3AD203B41FA5}">
                      <a16:colId xmlns:a16="http://schemas.microsoft.com/office/drawing/2014/main" val="2797551404"/>
                    </a:ext>
                  </a:extLst>
                </a:gridCol>
                <a:gridCol w="1036036">
                  <a:extLst>
                    <a:ext uri="{9D8B030D-6E8A-4147-A177-3AD203B41FA5}">
                      <a16:colId xmlns:a16="http://schemas.microsoft.com/office/drawing/2014/main" val="1428661224"/>
                    </a:ext>
                  </a:extLst>
                </a:gridCol>
                <a:gridCol w="988469">
                  <a:extLst>
                    <a:ext uri="{9D8B030D-6E8A-4147-A177-3AD203B41FA5}">
                      <a16:colId xmlns:a16="http://schemas.microsoft.com/office/drawing/2014/main" val="3868114749"/>
                    </a:ext>
                  </a:extLst>
                </a:gridCol>
                <a:gridCol w="1117856">
                  <a:extLst>
                    <a:ext uri="{9D8B030D-6E8A-4147-A177-3AD203B41FA5}">
                      <a16:colId xmlns:a16="http://schemas.microsoft.com/office/drawing/2014/main" val="3920703828"/>
                    </a:ext>
                  </a:extLst>
                </a:gridCol>
                <a:gridCol w="152928">
                  <a:extLst>
                    <a:ext uri="{9D8B030D-6E8A-4147-A177-3AD203B41FA5}">
                      <a16:colId xmlns:a16="http://schemas.microsoft.com/office/drawing/2014/main" val="1935627288"/>
                    </a:ext>
                  </a:extLst>
                </a:gridCol>
                <a:gridCol w="1117856">
                  <a:extLst>
                    <a:ext uri="{9D8B030D-6E8A-4147-A177-3AD203B41FA5}">
                      <a16:colId xmlns:a16="http://schemas.microsoft.com/office/drawing/2014/main" val="1796614400"/>
                    </a:ext>
                  </a:extLst>
                </a:gridCol>
              </a:tblGrid>
              <a:tr h="2956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Tabla 6.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Resumen de los estadísticos de las variables ecocardiográficas antes/después del tratamiento con sildenafilo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130613"/>
                  </a:ext>
                </a:extLst>
              </a:tr>
              <a:tr h="257175"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Variables ecocardiográficas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Estadísticos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MX" sz="11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47209"/>
                  </a:ext>
                </a:extLst>
              </a:tr>
              <a:tr h="514350"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Antes del tratamiento con Sildenafil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los 6 meses de tratamiento con Sildenafil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007357"/>
                  </a:ext>
                </a:extLst>
              </a:tr>
              <a:tr h="257175"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123690"/>
                  </a:ext>
                </a:extLst>
              </a:tr>
              <a:tr h="257175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FEVI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40,5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47,3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9458"/>
                  </a:ext>
                </a:extLst>
              </a:tr>
              <a:tr h="257175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FEVD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65,1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65,1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0,999</a:t>
                      </a:r>
                      <a:endParaRPr lang="es-ES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964215"/>
                  </a:ext>
                </a:extLst>
              </a:tr>
              <a:tr h="257175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Presión media AD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16,3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13,5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5,5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62366"/>
                  </a:ext>
                </a:extLst>
              </a:tr>
              <a:tr h="257175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Presión media del TAP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45,8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14,6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10,5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124511"/>
                  </a:ext>
                </a:extLst>
              </a:tr>
              <a:tr h="257175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Presión sistólica del TAP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63,6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50,4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13,5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757141"/>
                  </a:ext>
                </a:extLst>
              </a:tr>
              <a:tr h="257175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TAPSE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16,9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597346"/>
                  </a:ext>
                </a:extLst>
              </a:tr>
              <a:tr h="257175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Área del jet de regurgitación tricuspídea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625839"/>
                  </a:ext>
                </a:extLst>
              </a:tr>
              <a:tr h="514350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Velocidad máxima del jet de insuficiencia tricuspídea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335,1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70,3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272,5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64,0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565642"/>
                  </a:ext>
                </a:extLst>
              </a:tr>
              <a:tr h="292080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Gradiente pico del jet de insuficiencia tricuspídea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47,8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13,4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36,7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10,4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63436"/>
                  </a:ext>
                </a:extLst>
              </a:tr>
              <a:tr h="514350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Gradiente medio del jet de insuficiencia tricuspídea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30,4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19,2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7,8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000"/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1516"/>
                  </a:ext>
                </a:extLst>
              </a:tr>
              <a:tr h="257175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Diámetro de la vena cava inferior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22,1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17,5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3,2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endParaRPr lang="es-ES" sz="1000"/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952882"/>
                  </a:ext>
                </a:extLst>
              </a:tr>
              <a:tr h="257175"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Colapso de la vena cava inferior (No.; %)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&lt; 50 %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(28; 80,0 %)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(25; 71,4 %)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0,250</a:t>
                      </a:r>
                      <a:r>
                        <a:rPr lang="es-MX" sz="14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0,250</a:t>
                      </a:r>
                      <a:r>
                        <a:rPr lang="es-MX" sz="11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ES" sz="1000" dirty="0"/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406247"/>
                  </a:ext>
                </a:extLst>
              </a:tr>
              <a:tr h="257175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≥ 50 %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(7; 20,0 %)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(10; 28,6 %)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803850"/>
                  </a:ext>
                </a:extLst>
              </a:tr>
              <a:tr h="377190">
                <a:tc gridSpan="9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DE: Desviación estándar, FEVI: Fracción de </a:t>
                      </a:r>
                      <a:r>
                        <a:rPr lang="es-MX" sz="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eyeccion</a:t>
                      </a:r>
                      <a:r>
                        <a:rPr lang="es-MX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s-MX" sz="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ventriculo</a:t>
                      </a:r>
                      <a:r>
                        <a:rPr lang="es-MX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izquirdo</a:t>
                      </a:r>
                      <a:r>
                        <a:rPr lang="es-MX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FEVD: : Fracción de </a:t>
                      </a:r>
                      <a:r>
                        <a:rPr lang="es-MX" sz="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eyeccion</a:t>
                      </a:r>
                      <a:r>
                        <a:rPr lang="es-MX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s-MX" sz="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ventriculo</a:t>
                      </a:r>
                      <a:r>
                        <a:rPr lang="es-MX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derecho, AD: </a:t>
                      </a:r>
                      <a:r>
                        <a:rPr lang="es-MX" sz="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auricula</a:t>
                      </a:r>
                      <a:r>
                        <a:rPr lang="es-MX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derecha, TAP: Tronco arteria pulmonar, TAPSE: Excursión sistólica del anillo </a:t>
                      </a:r>
                      <a:r>
                        <a:rPr lang="es-MX" sz="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tricuspídeo</a:t>
                      </a:r>
                      <a:r>
                        <a:rPr lang="es-MX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 a: Prueba t de </a:t>
                      </a:r>
                      <a:r>
                        <a:rPr lang="es-MX" sz="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</a:t>
                      </a:r>
                      <a:r>
                        <a:rPr lang="es-MX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b: Distribución binomial</a:t>
                      </a:r>
                      <a:endParaRPr lang="es-ES" sz="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218" marR="39218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999472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ECD66E6F-C3B4-454A-A03E-3540CD411A48}"/>
              </a:ext>
            </a:extLst>
          </p:cNvPr>
          <p:cNvSpPr/>
          <p:nvPr/>
        </p:nvSpPr>
        <p:spPr>
          <a:xfrm>
            <a:off x="153491" y="588577"/>
            <a:ext cx="3651161" cy="442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A4C4D7F-1983-433B-81FA-6012EC1AE32D}"/>
              </a:ext>
            </a:extLst>
          </p:cNvPr>
          <p:cNvSpPr/>
          <p:nvPr/>
        </p:nvSpPr>
        <p:spPr>
          <a:xfrm>
            <a:off x="182883" y="598707"/>
            <a:ext cx="3651161" cy="442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5CE3C8A-DA89-4C27-9128-63D01300D429}"/>
              </a:ext>
            </a:extLst>
          </p:cNvPr>
          <p:cNvSpPr/>
          <p:nvPr/>
        </p:nvSpPr>
        <p:spPr>
          <a:xfrm>
            <a:off x="766918" y="2097847"/>
            <a:ext cx="7610168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los pacientes estudiados con hipertensión pulmonar secundaria a patologías de corazón izquierdo, a los seis meses con tratamiento con sildenafilo se encuentra una mejoría de parámetros clínicos y ecocardiográficos.</a:t>
            </a: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FB7525-EA0D-41BD-A975-DA90A3E40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717" y="1737275"/>
            <a:ext cx="5062571" cy="376083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DE67E4F-7420-4421-A30F-C72E860329D2}"/>
              </a:ext>
            </a:extLst>
          </p:cNvPr>
          <p:cNvSpPr txBox="1"/>
          <p:nvPr/>
        </p:nvSpPr>
        <p:spPr>
          <a:xfrm>
            <a:off x="1482216" y="2254829"/>
            <a:ext cx="169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HAP</a:t>
            </a: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9E430ED2-D58B-4CDF-9FDA-DB5EABDDB745}"/>
              </a:ext>
            </a:extLst>
          </p:cNvPr>
          <p:cNvCxnSpPr>
            <a:cxnSpLocks/>
          </p:cNvCxnSpPr>
          <p:nvPr/>
        </p:nvCxnSpPr>
        <p:spPr>
          <a:xfrm>
            <a:off x="2201199" y="2427952"/>
            <a:ext cx="2370803" cy="10010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032EF9DF-B839-4D1B-B006-29F023271C85}"/>
              </a:ext>
            </a:extLst>
          </p:cNvPr>
          <p:cNvCxnSpPr>
            <a:cxnSpLocks/>
          </p:cNvCxnSpPr>
          <p:nvPr/>
        </p:nvCxnSpPr>
        <p:spPr>
          <a:xfrm rot="5400000">
            <a:off x="4879764" y="2344993"/>
            <a:ext cx="1581766" cy="15707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FA1D5A5-B33F-48C6-BE78-A330429A52DF}"/>
              </a:ext>
            </a:extLst>
          </p:cNvPr>
          <p:cNvSpPr txBox="1"/>
          <p:nvPr/>
        </p:nvSpPr>
        <p:spPr>
          <a:xfrm>
            <a:off x="1172497" y="2254828"/>
            <a:ext cx="86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8DFD293-ABEF-4DEB-870A-5BCCBB4CD7B7}"/>
              </a:ext>
            </a:extLst>
          </p:cNvPr>
          <p:cNvSpPr txBox="1"/>
          <p:nvPr/>
        </p:nvSpPr>
        <p:spPr>
          <a:xfrm>
            <a:off x="6656462" y="2254830"/>
            <a:ext cx="327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2- HP asociada a cardiopatías izquierda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6361A853-4EDA-4579-B99C-A99DDB766D14}"/>
              </a:ext>
            </a:extLst>
          </p:cNvPr>
          <p:cNvSpPr/>
          <p:nvPr/>
        </p:nvSpPr>
        <p:spPr>
          <a:xfrm>
            <a:off x="69087" y="4320869"/>
            <a:ext cx="1971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3- HP por enfermedades pulmonares y/o hipoxemia </a:t>
            </a:r>
            <a:endParaRPr lang="es-E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113EC520-0FCC-4DF6-8EA6-1DA2EE1241DC}"/>
              </a:ext>
            </a:extLst>
          </p:cNvPr>
          <p:cNvCxnSpPr>
            <a:cxnSpLocks/>
          </p:cNvCxnSpPr>
          <p:nvPr/>
        </p:nvCxnSpPr>
        <p:spPr>
          <a:xfrm>
            <a:off x="1839863" y="4833785"/>
            <a:ext cx="14121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FCC9728-1A3D-4B02-ABDC-CBB8B7C5A828}"/>
              </a:ext>
            </a:extLst>
          </p:cNvPr>
          <p:cNvSpPr/>
          <p:nvPr/>
        </p:nvSpPr>
        <p:spPr>
          <a:xfrm>
            <a:off x="7103287" y="3935680"/>
            <a:ext cx="1932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4- HP tromboembólica crónica </a:t>
            </a:r>
            <a:endParaRPr lang="es-E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AB4A8BCB-1E98-4F4A-9CBB-7D04116912F9}"/>
              </a:ext>
            </a:extLst>
          </p:cNvPr>
          <p:cNvCxnSpPr>
            <a:cxnSpLocks/>
          </p:cNvCxnSpPr>
          <p:nvPr/>
        </p:nvCxnSpPr>
        <p:spPr>
          <a:xfrm flipH="1" flipV="1">
            <a:off x="5165624" y="3480266"/>
            <a:ext cx="1923789" cy="840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50">
            <a:extLst>
              <a:ext uri="{FF2B5EF4-FFF2-40B4-BE49-F238E27FC236}">
                <a16:creationId xmlns:a16="http://schemas.microsoft.com/office/drawing/2014/main" id="{7DB482FE-921D-4B0D-9A41-8221E56BF9BB}"/>
              </a:ext>
            </a:extLst>
          </p:cNvPr>
          <p:cNvSpPr/>
          <p:nvPr/>
        </p:nvSpPr>
        <p:spPr>
          <a:xfrm>
            <a:off x="4049283" y="5285624"/>
            <a:ext cx="2279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5- HP multifactorial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3887A30F-58C2-47EC-A6A1-6AFE63A10DB5}"/>
              </a:ext>
            </a:extLst>
          </p:cNvPr>
          <p:cNvSpPr/>
          <p:nvPr/>
        </p:nvSpPr>
        <p:spPr>
          <a:xfrm>
            <a:off x="95531" y="592461"/>
            <a:ext cx="3622183" cy="442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INTRODUCCION </a:t>
            </a:r>
          </a:p>
        </p:txBody>
      </p:sp>
    </p:spTree>
    <p:extLst>
      <p:ext uri="{BB962C8B-B14F-4D97-AF65-F5344CB8AC3E}">
        <p14:creationId xmlns:p14="http://schemas.microsoft.com/office/powerpoint/2010/main" val="160887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13" name="AutoShape 77"/>
          <p:cNvSpPr>
            <a:spLocks noChangeArrowheads="1"/>
          </p:cNvSpPr>
          <p:nvPr/>
        </p:nvSpPr>
        <p:spPr bwMode="ltGray">
          <a:xfrm rot="5400000">
            <a:off x="-566738" y="1633538"/>
            <a:ext cx="2628900" cy="3590925"/>
          </a:xfrm>
          <a:custGeom>
            <a:avLst/>
            <a:gdLst>
              <a:gd name="G0" fmla="+- 64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4"/>
              <a:gd name="G18" fmla="*/ 64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64 10800 0"/>
              <a:gd name="G26" fmla="?: G9 G17 G25"/>
              <a:gd name="G27" fmla="?: G9 0 21600"/>
              <a:gd name="G28" fmla="cos 10800 11796480"/>
              <a:gd name="G29" fmla="sin 10800 11796480"/>
              <a:gd name="G30" fmla="sin 64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68 w 21600"/>
              <a:gd name="T15" fmla="*/ 10800 h 21600"/>
              <a:gd name="T16" fmla="*/ 10800 w 21600"/>
              <a:gd name="T17" fmla="*/ 10736 h 21600"/>
              <a:gd name="T18" fmla="*/ 16232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36" y="10800"/>
                </a:moveTo>
                <a:cubicBezTo>
                  <a:pt x="10736" y="10764"/>
                  <a:pt x="10764" y="10736"/>
                  <a:pt x="10800" y="10736"/>
                </a:cubicBezTo>
                <a:cubicBezTo>
                  <a:pt x="10835" y="10735"/>
                  <a:pt x="10863" y="10764"/>
                  <a:pt x="10864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549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65565" name="AutoShape 29"/>
          <p:cNvSpPr>
            <a:spLocks noChangeArrowheads="1"/>
          </p:cNvSpPr>
          <p:nvPr/>
        </p:nvSpPr>
        <p:spPr bwMode="gray">
          <a:xfrm rot="5400000">
            <a:off x="-1041945" y="1149102"/>
            <a:ext cx="3776210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50000">
                <a:schemeClr val="bg1">
                  <a:alpha val="0"/>
                </a:schemeClr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3078" name="AutoShape 30"/>
          <p:cNvSpPr>
            <a:spLocks noChangeArrowheads="1"/>
          </p:cNvSpPr>
          <p:nvPr/>
        </p:nvSpPr>
        <p:spPr bwMode="ltGray">
          <a:xfrm>
            <a:off x="2456267" y="4315597"/>
            <a:ext cx="6509147" cy="12525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350"/>
          </a:p>
        </p:txBody>
      </p:sp>
      <p:grpSp>
        <p:nvGrpSpPr>
          <p:cNvPr id="3079" name="Group 31"/>
          <p:cNvGrpSpPr>
            <a:grpSpLocks/>
          </p:cNvGrpSpPr>
          <p:nvPr/>
        </p:nvGrpSpPr>
        <p:grpSpPr bwMode="auto">
          <a:xfrm>
            <a:off x="1939791" y="4499841"/>
            <a:ext cx="842963" cy="633413"/>
            <a:chOff x="1583" y="1494"/>
            <a:chExt cx="526" cy="526"/>
          </a:xfrm>
        </p:grpSpPr>
        <p:sp>
          <p:nvSpPr>
            <p:cNvPr id="3098" name="Oval 32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3099" name="Oval 33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3100" name="Oval 34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3101" name="Oval 35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3102" name="Oval 36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</p:grpSp>
      <p:sp>
        <p:nvSpPr>
          <p:cNvPr id="3080" name="AutoShape 38"/>
          <p:cNvSpPr>
            <a:spLocks noChangeArrowheads="1"/>
          </p:cNvSpPr>
          <p:nvPr/>
        </p:nvSpPr>
        <p:spPr bwMode="ltGray">
          <a:xfrm>
            <a:off x="3337239" y="2817752"/>
            <a:ext cx="5567363" cy="1152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350"/>
          </a:p>
        </p:txBody>
      </p:sp>
      <p:grpSp>
        <p:nvGrpSpPr>
          <p:cNvPr id="3081" name="Group 39"/>
          <p:cNvGrpSpPr>
            <a:grpSpLocks/>
          </p:cNvGrpSpPr>
          <p:nvPr/>
        </p:nvGrpSpPr>
        <p:grpSpPr bwMode="auto">
          <a:xfrm>
            <a:off x="2808122" y="3057471"/>
            <a:ext cx="885825" cy="666750"/>
            <a:chOff x="1583" y="1494"/>
            <a:chExt cx="526" cy="526"/>
          </a:xfrm>
        </p:grpSpPr>
        <p:sp>
          <p:nvSpPr>
            <p:cNvPr id="3093" name="Oval 40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3094" name="Oval 41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3095" name="Oval 42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3096" name="Oval 43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3097" name="Oval 44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</p:grpSp>
      <p:sp>
        <p:nvSpPr>
          <p:cNvPr id="3082" name="AutoShape 45"/>
          <p:cNvSpPr>
            <a:spLocks noChangeArrowheads="1"/>
          </p:cNvSpPr>
          <p:nvPr/>
        </p:nvSpPr>
        <p:spPr bwMode="ltGray">
          <a:xfrm>
            <a:off x="2853981" y="1487581"/>
            <a:ext cx="5731669" cy="93702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350"/>
          </a:p>
        </p:txBody>
      </p:sp>
      <p:grpSp>
        <p:nvGrpSpPr>
          <p:cNvPr id="3083" name="Group 46"/>
          <p:cNvGrpSpPr>
            <a:grpSpLocks/>
          </p:cNvGrpSpPr>
          <p:nvPr/>
        </p:nvGrpSpPr>
        <p:grpSpPr bwMode="auto">
          <a:xfrm>
            <a:off x="2228811" y="1609618"/>
            <a:ext cx="916781" cy="647700"/>
            <a:chOff x="1583" y="1494"/>
            <a:chExt cx="526" cy="526"/>
          </a:xfrm>
        </p:grpSpPr>
        <p:sp>
          <p:nvSpPr>
            <p:cNvPr id="3088" name="Oval 47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3089" name="Oval 48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3090" name="Oval 49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3091" name="Oval 50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  <p:sp>
          <p:nvSpPr>
            <p:cNvPr id="3092" name="Oval 51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s-ES" sz="1350"/>
            </a:p>
          </p:txBody>
        </p:sp>
      </p:grpSp>
      <p:sp>
        <p:nvSpPr>
          <p:cNvPr id="3084" name="Text Box 72"/>
          <p:cNvSpPr txBox="1">
            <a:spLocks noChangeArrowheads="1"/>
          </p:cNvSpPr>
          <p:nvPr/>
        </p:nvSpPr>
        <p:spPr bwMode="black">
          <a:xfrm>
            <a:off x="3136889" y="1424978"/>
            <a:ext cx="5400675" cy="10618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100" b="1" dirty="0"/>
              <a:t>La prevalencia de HP en IC-FEr en pacientes remitidos para cateterismo es del 73%, y en situación de descompensación, del 75%.</a:t>
            </a:r>
            <a:endParaRPr lang="en-US" altLang="es-ES" sz="1800" b="1" dirty="0">
              <a:latin typeface="Arial" charset="0"/>
            </a:endParaRPr>
          </a:p>
        </p:txBody>
      </p:sp>
      <p:sp>
        <p:nvSpPr>
          <p:cNvPr id="3085" name="Text Box 73"/>
          <p:cNvSpPr txBox="1">
            <a:spLocks noChangeArrowheads="1"/>
          </p:cNvSpPr>
          <p:nvPr/>
        </p:nvSpPr>
        <p:spPr bwMode="black">
          <a:xfrm>
            <a:off x="3722579" y="2874641"/>
            <a:ext cx="5001815" cy="10618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100" b="1" dirty="0"/>
              <a:t>Estas</a:t>
            </a:r>
            <a:r>
              <a:rPr lang="es-ES" sz="2100" dirty="0"/>
              <a:t> </a:t>
            </a:r>
            <a:r>
              <a:rPr lang="es-ES" sz="2100" b="1" dirty="0"/>
              <a:t>cifras son incluso superiores en IC-FEp, con valores de hasta el 83% en población mayor de 65 años</a:t>
            </a:r>
            <a:r>
              <a:rPr lang="es-ES" altLang="es-ES" sz="2100" b="1" dirty="0"/>
              <a:t>.</a:t>
            </a:r>
            <a:endParaRPr lang="en-US" altLang="es-ES" sz="2100" b="1" dirty="0"/>
          </a:p>
        </p:txBody>
      </p:sp>
      <p:sp>
        <p:nvSpPr>
          <p:cNvPr id="3086" name="Text Box 74"/>
          <p:cNvSpPr txBox="1">
            <a:spLocks noChangeArrowheads="1"/>
          </p:cNvSpPr>
          <p:nvPr/>
        </p:nvSpPr>
        <p:spPr bwMode="black">
          <a:xfrm>
            <a:off x="2853980" y="4275825"/>
            <a:ext cx="6018609" cy="13849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100" b="1" dirty="0"/>
              <a:t>En</a:t>
            </a:r>
            <a:r>
              <a:rPr lang="es-ES" sz="2100" dirty="0"/>
              <a:t> </a:t>
            </a:r>
            <a:r>
              <a:rPr lang="es-ES" sz="2100" b="1" dirty="0"/>
              <a:t>lesiones valvulares izquierdas, se estima que la HP está presente en &gt; 40% de estenosis mitrales, 30- 50% de insuficiencias mitrales y 30% de lesiones aorticas.</a:t>
            </a:r>
            <a:endParaRPr lang="en-US" altLang="es-ES" sz="2100" b="1" dirty="0"/>
          </a:p>
        </p:txBody>
      </p:sp>
      <p:pic>
        <p:nvPicPr>
          <p:cNvPr id="30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09" y="1879748"/>
            <a:ext cx="3418285" cy="296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3887A30F-58C2-47EC-A6A1-6AFE63A10DB5}"/>
              </a:ext>
            </a:extLst>
          </p:cNvPr>
          <p:cNvSpPr/>
          <p:nvPr/>
        </p:nvSpPr>
        <p:spPr>
          <a:xfrm>
            <a:off x="95531" y="592461"/>
            <a:ext cx="3622183" cy="442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0100" y="1783166"/>
            <a:ext cx="7543800" cy="1703919"/>
          </a:xfrm>
        </p:spPr>
        <p:txBody>
          <a:bodyPr rtlCol="0">
            <a:normAutofit fontScale="85000" lnSpcReduction="20000"/>
          </a:bodyPr>
          <a:lstStyle/>
          <a:p>
            <a:pPr marL="0" indent="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¿Cuál es la evolución clínica y ecocardiográfica de los pacientes con hipertensión pulmonar del grupo 2 tratados con sildenafilo? 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41392C-1533-4664-B890-CC48BB2FE11C}"/>
              </a:ext>
            </a:extLst>
          </p:cNvPr>
          <p:cNvSpPr/>
          <p:nvPr/>
        </p:nvSpPr>
        <p:spPr>
          <a:xfrm>
            <a:off x="0" y="1222447"/>
            <a:ext cx="5094515" cy="442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CIENTÍFICO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52EDAB-4546-4665-86F3-518B69610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87" y="3914768"/>
            <a:ext cx="3052855" cy="170391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887A30F-58C2-47EC-A6A1-6AFE63A10DB5}"/>
              </a:ext>
            </a:extLst>
          </p:cNvPr>
          <p:cNvSpPr/>
          <p:nvPr/>
        </p:nvSpPr>
        <p:spPr>
          <a:xfrm>
            <a:off x="95531" y="592461"/>
            <a:ext cx="3622183" cy="442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INTRODUCCION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Marcador de contenido 2"/>
          <p:cNvSpPr>
            <a:spLocks noGrp="1"/>
          </p:cNvSpPr>
          <p:nvPr>
            <p:ph idx="1"/>
          </p:nvPr>
        </p:nvSpPr>
        <p:spPr>
          <a:xfrm>
            <a:off x="2079523" y="1412764"/>
            <a:ext cx="6338120" cy="326350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es-ES" altLang="es-ES" sz="1350" dirty="0"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es-ES" dirty="0"/>
              <a:t>Describir la evolución clínica y ecocardiográfica </a:t>
            </a:r>
            <a:r>
              <a:rPr lang="es-MX" dirty="0"/>
              <a:t>de los pacientes con hipertensión pulmonar del grupo 2 tratados con sildenafilo.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id="{E4C9DF9F-7608-497E-8BAD-7689DC6E7CDE}"/>
              </a:ext>
            </a:extLst>
          </p:cNvPr>
          <p:cNvSpPr/>
          <p:nvPr/>
        </p:nvSpPr>
        <p:spPr>
          <a:xfrm>
            <a:off x="-458450" y="669618"/>
            <a:ext cx="3622183" cy="442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392F9A5-D765-4405-B1B9-A914B2379FC5}"/>
              </a:ext>
            </a:extLst>
          </p:cNvPr>
          <p:cNvSpPr/>
          <p:nvPr/>
        </p:nvSpPr>
        <p:spPr>
          <a:xfrm>
            <a:off x="2079523" y="3044515"/>
            <a:ext cx="64597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es-ES" sz="2100" dirty="0">
              <a:latin typeface="+mn-lt"/>
              <a:cs typeface="+mn-cs"/>
            </a:endParaRPr>
          </a:p>
          <a:p>
            <a:pPr algn="just"/>
            <a:r>
              <a:rPr lang="es-MX" sz="2100" dirty="0">
                <a:latin typeface="+mn-lt"/>
                <a:cs typeface="+mn-cs"/>
              </a:rPr>
              <a:t>1. Describir las características demográficas de los pacientes estudiados.</a:t>
            </a:r>
          </a:p>
          <a:p>
            <a:pPr algn="just"/>
            <a:endParaRPr lang="es-ES" sz="2100" dirty="0">
              <a:latin typeface="+mn-lt"/>
              <a:cs typeface="+mn-cs"/>
            </a:endParaRPr>
          </a:p>
          <a:p>
            <a:pPr algn="just"/>
            <a:r>
              <a:rPr lang="es-MX" sz="2100" dirty="0">
                <a:latin typeface="+mn-lt"/>
                <a:cs typeface="+mn-cs"/>
              </a:rPr>
              <a:t>2. Identificar las diferencias entre las características clínicas, ecocardiográficas antes y después del tratamiento con sildenafilo.</a:t>
            </a:r>
            <a:endParaRPr lang="es-ES" sz="2100" dirty="0">
              <a:latin typeface="+mn-lt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6ECAB8D-E4E7-48A5-8578-A9F84F7968D7}"/>
              </a:ext>
            </a:extLst>
          </p:cNvPr>
          <p:cNvSpPr/>
          <p:nvPr/>
        </p:nvSpPr>
        <p:spPr>
          <a:xfrm>
            <a:off x="188045" y="1927915"/>
            <a:ext cx="1526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altLang="es-ES" sz="2400" b="1" dirty="0">
                <a:latin typeface="Arial" charset="0"/>
              </a:rPr>
              <a:t>General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9A0DEB4-85F8-49B9-B76B-FD3B6B14C4E2}"/>
              </a:ext>
            </a:extLst>
          </p:cNvPr>
          <p:cNvSpPr/>
          <p:nvPr/>
        </p:nvSpPr>
        <p:spPr>
          <a:xfrm>
            <a:off x="64064" y="4076471"/>
            <a:ext cx="1959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latin typeface="Arial" charset="0"/>
              </a:rPr>
              <a:t>Específicos</a:t>
            </a:r>
            <a:r>
              <a:rPr lang="es-ES" b="1" dirty="0">
                <a:latin typeface="Arial" charset="0"/>
              </a:rPr>
              <a:t> 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5"/>
          <p:cNvSpPr>
            <a:spLocks noChangeArrowheads="1"/>
          </p:cNvSpPr>
          <p:nvPr/>
        </p:nvSpPr>
        <p:spPr bwMode="gray">
          <a:xfrm>
            <a:off x="4035287" y="6250379"/>
            <a:ext cx="5108713" cy="6232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39" name="Oval 35"/>
          <p:cNvSpPr>
            <a:spLocks noChangeArrowheads="1"/>
          </p:cNvSpPr>
          <p:nvPr/>
        </p:nvSpPr>
        <p:spPr bwMode="gray">
          <a:xfrm>
            <a:off x="4691574" y="1737151"/>
            <a:ext cx="3752477" cy="14542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/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90145" name="Text Box 33"/>
          <p:cNvSpPr txBox="1">
            <a:spLocks noChangeArrowheads="1"/>
          </p:cNvSpPr>
          <p:nvPr/>
        </p:nvSpPr>
        <p:spPr bwMode="auto">
          <a:xfrm>
            <a:off x="4607818" y="1889463"/>
            <a:ext cx="39199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Universo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 Pacientes con alta probabilidad de hipertensión pulmonar del grupo 2 por ecocardiografía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76500" y="6356664"/>
            <a:ext cx="4308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Muestra: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Conformada por 35 pacientes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03B5520-E533-463C-9003-9788F9C78C82}"/>
              </a:ext>
            </a:extLst>
          </p:cNvPr>
          <p:cNvSpPr/>
          <p:nvPr/>
        </p:nvSpPr>
        <p:spPr>
          <a:xfrm>
            <a:off x="114195" y="615564"/>
            <a:ext cx="5163095" cy="442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METDOLÓGICO 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D34279A9-9F32-4DBD-A371-D60D00EB4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21534"/>
              </p:ext>
            </p:extLst>
          </p:nvPr>
        </p:nvGraphicFramePr>
        <p:xfrm>
          <a:off x="-403500" y="1807572"/>
          <a:ext cx="4027343" cy="405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8F4FAAB8-4030-4AD5-B7DC-69D92B04986E}"/>
              </a:ext>
            </a:extLst>
          </p:cNvPr>
          <p:cNvSpPr/>
          <p:nvPr/>
        </p:nvSpPr>
        <p:spPr>
          <a:xfrm>
            <a:off x="7819682" y="3014357"/>
            <a:ext cx="211136" cy="3236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02B673-5B81-48CA-A158-68C70047C652}"/>
              </a:ext>
            </a:extLst>
          </p:cNvPr>
          <p:cNvSpPr/>
          <p:nvPr/>
        </p:nvSpPr>
        <p:spPr>
          <a:xfrm>
            <a:off x="4158340" y="3163073"/>
            <a:ext cx="3359426" cy="3034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s-MX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Criterios de inclusión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s-MX" strike="sngStrike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2" indent="-257162" algn="just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tabLst>
                <a:tab pos="202873" algn="l"/>
              </a:tabLs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Mayores 18 años. </a:t>
            </a: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2" indent="-257162" algn="just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tabLst>
                <a:tab pos="202873" algn="l"/>
              </a:tabLst>
            </a:pPr>
            <a:r>
              <a:rPr lang="es-MX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ICFEr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s-MX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ICFEp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TMO, sintomáticos. </a:t>
            </a: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2" indent="-257162" algn="just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tabLst>
                <a:tab pos="202873" algn="l"/>
              </a:tabLs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Valvulopatías severas no corregida que se niega a tratamiento. </a:t>
            </a: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4. Consentimiento para participar en la investigación.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333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CD66E6F-C3B4-454A-A03E-3540CD411A48}"/>
              </a:ext>
            </a:extLst>
          </p:cNvPr>
          <p:cNvSpPr/>
          <p:nvPr/>
        </p:nvSpPr>
        <p:spPr>
          <a:xfrm>
            <a:off x="153491" y="588577"/>
            <a:ext cx="3651161" cy="442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08F7EA0-7C7C-4C7B-8149-A27F842B7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747381"/>
              </p:ext>
            </p:extLst>
          </p:nvPr>
        </p:nvGraphicFramePr>
        <p:xfrm>
          <a:off x="346166" y="1507402"/>
          <a:ext cx="7983725" cy="5013905"/>
        </p:xfrm>
        <a:graphic>
          <a:graphicData uri="http://schemas.openxmlformats.org/drawingml/2006/table">
            <a:tbl>
              <a:tblPr/>
              <a:tblGrid>
                <a:gridCol w="1896907">
                  <a:extLst>
                    <a:ext uri="{9D8B030D-6E8A-4147-A177-3AD203B41FA5}">
                      <a16:colId xmlns:a16="http://schemas.microsoft.com/office/drawing/2014/main" val="3262623706"/>
                    </a:ext>
                  </a:extLst>
                </a:gridCol>
                <a:gridCol w="154679">
                  <a:extLst>
                    <a:ext uri="{9D8B030D-6E8A-4147-A177-3AD203B41FA5}">
                      <a16:colId xmlns:a16="http://schemas.microsoft.com/office/drawing/2014/main" val="448596159"/>
                    </a:ext>
                  </a:extLst>
                </a:gridCol>
                <a:gridCol w="1900041">
                  <a:extLst>
                    <a:ext uri="{9D8B030D-6E8A-4147-A177-3AD203B41FA5}">
                      <a16:colId xmlns:a16="http://schemas.microsoft.com/office/drawing/2014/main" val="2209425438"/>
                    </a:ext>
                  </a:extLst>
                </a:gridCol>
                <a:gridCol w="2016049">
                  <a:extLst>
                    <a:ext uri="{9D8B030D-6E8A-4147-A177-3AD203B41FA5}">
                      <a16:colId xmlns:a16="http://schemas.microsoft.com/office/drawing/2014/main" val="3029404194"/>
                    </a:ext>
                  </a:extLst>
                </a:gridCol>
                <a:gridCol w="2016049">
                  <a:extLst>
                    <a:ext uri="{9D8B030D-6E8A-4147-A177-3AD203B41FA5}">
                      <a16:colId xmlns:a16="http://schemas.microsoft.com/office/drawing/2014/main" val="2478321672"/>
                    </a:ext>
                  </a:extLst>
                </a:gridCol>
              </a:tblGrid>
              <a:tr h="325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Tabla 1.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Distribución de los pacientes según variables demográficas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26475"/>
                  </a:ext>
                </a:extLst>
              </a:tr>
              <a:tr h="210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EDAD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Femenino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Masculino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Total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212358"/>
                  </a:ext>
                </a:extLst>
              </a:tr>
              <a:tr h="210416">
                <a:tc rowSpan="2"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31-40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52185"/>
                  </a:ext>
                </a:extLst>
              </a:tr>
              <a:tr h="210416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0,0 %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2,9 %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2,9 %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3480"/>
                  </a:ext>
                </a:extLst>
              </a:tr>
              <a:tr h="210416">
                <a:tc rowSpan="2"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41-50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281776"/>
                  </a:ext>
                </a:extLst>
              </a:tr>
              <a:tr h="210416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0,0 %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8,6 %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8,6 %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639438"/>
                  </a:ext>
                </a:extLst>
              </a:tr>
              <a:tr h="210416">
                <a:tc rowSpan="2"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51-60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532251"/>
                  </a:ext>
                </a:extLst>
              </a:tr>
              <a:tr h="210416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11,4 %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8,6 %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20,0 %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347068"/>
                  </a:ext>
                </a:extLst>
              </a:tr>
              <a:tr h="210416">
                <a:tc rowSpan="2"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61-70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12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002338"/>
                  </a:ext>
                </a:extLst>
              </a:tr>
              <a:tr h="210416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20,0 %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14,3 %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34,3 %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804334"/>
                  </a:ext>
                </a:extLst>
              </a:tr>
              <a:tr h="210416">
                <a:tc rowSpan="2"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Más de 70</a:t>
                      </a:r>
                      <a:endParaRPr lang="es-E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es-ES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12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56923"/>
                  </a:ext>
                </a:extLst>
              </a:tr>
              <a:tr h="210416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20,0 %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14,3 %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34,3 %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4148"/>
                  </a:ext>
                </a:extLst>
              </a:tr>
              <a:tr h="210416">
                <a:tc rowSpan="2" gridSpan="2"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Total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18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17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35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859168"/>
                  </a:ext>
                </a:extLst>
              </a:tr>
              <a:tr h="210416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51,4 %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48,6 %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100,0 %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887303"/>
                  </a:ext>
                </a:extLst>
              </a:tr>
              <a:tr h="210416">
                <a:tc gridSpan="5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Estadísticos de la edad (años)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346995"/>
                  </a:ext>
                </a:extLst>
              </a:tr>
              <a:tr h="210416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67,3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61,9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64,7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44236"/>
                  </a:ext>
                </a:extLst>
              </a:tr>
              <a:tr h="210416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Desviación estándar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8,6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13,8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11,6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25086"/>
                  </a:ext>
                </a:extLst>
              </a:tr>
              <a:tr h="210416">
                <a:tc gridSpan="5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Comparación de medias independientes- Prueba t de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Student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p = 0,170 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5225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813F08-BCD2-4145-9627-465C81733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763294"/>
              </p:ext>
            </p:extLst>
          </p:nvPr>
        </p:nvGraphicFramePr>
        <p:xfrm>
          <a:off x="707923" y="1742155"/>
          <a:ext cx="7776086" cy="3670095"/>
        </p:xfrm>
        <a:graphic>
          <a:graphicData uri="http://schemas.openxmlformats.org/drawingml/2006/table">
            <a:tbl>
              <a:tblPr/>
              <a:tblGrid>
                <a:gridCol w="1858644">
                  <a:extLst>
                    <a:ext uri="{9D8B030D-6E8A-4147-A177-3AD203B41FA5}">
                      <a16:colId xmlns:a16="http://schemas.microsoft.com/office/drawing/2014/main" val="177187107"/>
                    </a:ext>
                  </a:extLst>
                </a:gridCol>
                <a:gridCol w="795845">
                  <a:extLst>
                    <a:ext uri="{9D8B030D-6E8A-4147-A177-3AD203B41FA5}">
                      <a16:colId xmlns:a16="http://schemas.microsoft.com/office/drawing/2014/main" val="1037632087"/>
                    </a:ext>
                  </a:extLst>
                </a:gridCol>
                <a:gridCol w="2592924">
                  <a:extLst>
                    <a:ext uri="{9D8B030D-6E8A-4147-A177-3AD203B41FA5}">
                      <a16:colId xmlns:a16="http://schemas.microsoft.com/office/drawing/2014/main" val="3461738148"/>
                    </a:ext>
                  </a:extLst>
                </a:gridCol>
                <a:gridCol w="2528673">
                  <a:extLst>
                    <a:ext uri="{9D8B030D-6E8A-4147-A177-3AD203B41FA5}">
                      <a16:colId xmlns:a16="http://schemas.microsoft.com/office/drawing/2014/main" val="1048344668"/>
                    </a:ext>
                  </a:extLst>
                </a:gridCol>
              </a:tblGrid>
              <a:tr h="6868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Tabla 2.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Distribución de los pacientes según enfermedad causal de hipertensión pulmonar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151633"/>
                  </a:ext>
                </a:extLst>
              </a:tr>
              <a:tr h="44810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Enfermedad causal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Frecuencia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Porcentaje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274821"/>
                  </a:ext>
                </a:extLst>
              </a:tr>
              <a:tr h="97726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Insuficiencia cardíaca con fracción de eyección preservada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54,3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563869"/>
                  </a:ext>
                </a:extLst>
              </a:tr>
              <a:tr h="77476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Insuficiencia cardiaca con fracción de eyección reducida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31,4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371895"/>
                  </a:ext>
                </a:extLst>
              </a:tr>
              <a:tr h="44810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Valvulopatía izquierda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14,3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647815"/>
                  </a:ext>
                </a:extLst>
              </a:tr>
              <a:tr h="33496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034539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ECD66E6F-C3B4-454A-A03E-3540CD411A48}"/>
              </a:ext>
            </a:extLst>
          </p:cNvPr>
          <p:cNvSpPr/>
          <p:nvPr/>
        </p:nvSpPr>
        <p:spPr>
          <a:xfrm>
            <a:off x="153491" y="588577"/>
            <a:ext cx="3651161" cy="442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E4BFDE8-050B-4C63-AEB8-0119DC869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894225"/>
              </p:ext>
            </p:extLst>
          </p:nvPr>
        </p:nvGraphicFramePr>
        <p:xfrm>
          <a:off x="597312" y="1885949"/>
          <a:ext cx="7919885" cy="3769933"/>
        </p:xfrm>
        <a:graphic>
          <a:graphicData uri="http://schemas.openxmlformats.org/drawingml/2006/table">
            <a:tbl>
              <a:tblPr/>
              <a:tblGrid>
                <a:gridCol w="1510047">
                  <a:extLst>
                    <a:ext uri="{9D8B030D-6E8A-4147-A177-3AD203B41FA5}">
                      <a16:colId xmlns:a16="http://schemas.microsoft.com/office/drawing/2014/main" val="452523665"/>
                    </a:ext>
                  </a:extLst>
                </a:gridCol>
                <a:gridCol w="125486">
                  <a:extLst>
                    <a:ext uri="{9D8B030D-6E8A-4147-A177-3AD203B41FA5}">
                      <a16:colId xmlns:a16="http://schemas.microsoft.com/office/drawing/2014/main" val="1488184837"/>
                    </a:ext>
                  </a:extLst>
                </a:gridCol>
                <a:gridCol w="1304710">
                  <a:extLst>
                    <a:ext uri="{9D8B030D-6E8A-4147-A177-3AD203B41FA5}">
                      <a16:colId xmlns:a16="http://schemas.microsoft.com/office/drawing/2014/main" val="3969947068"/>
                    </a:ext>
                  </a:extLst>
                </a:gridCol>
                <a:gridCol w="1304710">
                  <a:extLst>
                    <a:ext uri="{9D8B030D-6E8A-4147-A177-3AD203B41FA5}">
                      <a16:colId xmlns:a16="http://schemas.microsoft.com/office/drawing/2014/main" val="3542210039"/>
                    </a:ext>
                  </a:extLst>
                </a:gridCol>
                <a:gridCol w="1303873">
                  <a:extLst>
                    <a:ext uri="{9D8B030D-6E8A-4147-A177-3AD203B41FA5}">
                      <a16:colId xmlns:a16="http://schemas.microsoft.com/office/drawing/2014/main" val="2221255089"/>
                    </a:ext>
                  </a:extLst>
                </a:gridCol>
                <a:gridCol w="1303873">
                  <a:extLst>
                    <a:ext uri="{9D8B030D-6E8A-4147-A177-3AD203B41FA5}">
                      <a16:colId xmlns:a16="http://schemas.microsoft.com/office/drawing/2014/main" val="1214082646"/>
                    </a:ext>
                  </a:extLst>
                </a:gridCol>
                <a:gridCol w="1067186">
                  <a:extLst>
                    <a:ext uri="{9D8B030D-6E8A-4147-A177-3AD203B41FA5}">
                      <a16:colId xmlns:a16="http://schemas.microsoft.com/office/drawing/2014/main" val="991605302"/>
                    </a:ext>
                  </a:extLst>
                </a:gridCol>
              </a:tblGrid>
              <a:tr h="907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Tabla 3.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Distribución de los pacientes según los síntomas antes del tratamiento con sildenafilo y a los 6 meses de tratamiento con sildenafilo.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146070"/>
                  </a:ext>
                </a:extLst>
              </a:tr>
              <a:tr h="90722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Síntomas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Antes del tratamiento con Sildenafilo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los 6 meses de tratamiento con Sildenafilo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309672"/>
                  </a:ext>
                </a:extLst>
              </a:tr>
              <a:tr h="325755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Frecuencia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Porcentaje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Frecuencia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Porcentaje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20772"/>
                  </a:ext>
                </a:extLst>
              </a:tr>
              <a:tr h="42709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Disnea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57,1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5,7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r>
                        <a:rPr lang="es-MX" sz="1400" b="1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585371"/>
                  </a:ext>
                </a:extLst>
              </a:tr>
              <a:tr h="42320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Decaimiento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42,9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5,7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&lt;0,001</a:t>
                      </a:r>
                      <a:r>
                        <a:rPr lang="es-MX" sz="1400" b="1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749659"/>
                  </a:ext>
                </a:extLst>
              </a:tr>
              <a:tr h="43037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Dolor torácico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30680" algn="l"/>
                        </a:tabLs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0,031</a:t>
                      </a:r>
                      <a:r>
                        <a:rPr lang="es-MX" sz="1400" b="1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E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146827"/>
                  </a:ext>
                </a:extLst>
              </a:tr>
              <a:tr h="349052"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MX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Prueba de </a:t>
                      </a:r>
                      <a:r>
                        <a:rPr lang="es-MX" sz="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McNemar</a:t>
                      </a:r>
                      <a:r>
                        <a:rPr lang="es-MX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b: Distribución binomial Porcentaje calculado en base al total de pacientes (n = 35)</a:t>
                      </a:r>
                      <a:endParaRPr lang="es-ES" sz="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149639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ECD66E6F-C3B4-454A-A03E-3540CD411A48}"/>
              </a:ext>
            </a:extLst>
          </p:cNvPr>
          <p:cNvSpPr/>
          <p:nvPr/>
        </p:nvSpPr>
        <p:spPr>
          <a:xfrm>
            <a:off x="153491" y="588577"/>
            <a:ext cx="3651161" cy="442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sample 3">
      <a:dk1>
        <a:srgbClr val="003366"/>
      </a:dk1>
      <a:lt1>
        <a:srgbClr val="FFFFFF"/>
      </a:lt1>
      <a:dk2>
        <a:srgbClr val="99190B"/>
      </a:dk2>
      <a:lt2>
        <a:srgbClr val="DDDDDD"/>
      </a:lt2>
      <a:accent1>
        <a:srgbClr val="1F63AD"/>
      </a:accent1>
      <a:accent2>
        <a:srgbClr val="D28302"/>
      </a:accent2>
      <a:accent3>
        <a:srgbClr val="FFFFFF"/>
      </a:accent3>
      <a:accent4>
        <a:srgbClr val="002A56"/>
      </a:accent4>
      <a:accent5>
        <a:srgbClr val="ABB7D3"/>
      </a:accent5>
      <a:accent6>
        <a:srgbClr val="BE7602"/>
      </a:accent6>
      <a:hlink>
        <a:srgbClr val="3CA051"/>
      </a:hlink>
      <a:folHlink>
        <a:srgbClr val="97ADB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40297B"/>
        </a:dk2>
        <a:lt2>
          <a:srgbClr val="DDDDDD"/>
        </a:lt2>
        <a:accent1>
          <a:srgbClr val="35978E"/>
        </a:accent1>
        <a:accent2>
          <a:srgbClr val="1E86E4"/>
        </a:accent2>
        <a:accent3>
          <a:srgbClr val="FFFFFF"/>
        </a:accent3>
        <a:accent4>
          <a:srgbClr val="000056"/>
        </a:accent4>
        <a:accent5>
          <a:srgbClr val="AEC9C6"/>
        </a:accent5>
        <a:accent6>
          <a:srgbClr val="1A79CF"/>
        </a:accent6>
        <a:hlink>
          <a:srgbClr val="9CAA32"/>
        </a:hlink>
        <a:folHlink>
          <a:srgbClr val="ACB3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0F5ABD"/>
        </a:dk2>
        <a:lt2>
          <a:srgbClr val="DDDDDD"/>
        </a:lt2>
        <a:accent1>
          <a:srgbClr val="7061C9"/>
        </a:accent1>
        <a:accent2>
          <a:srgbClr val="53BB9B"/>
        </a:accent2>
        <a:accent3>
          <a:srgbClr val="FFFFFF"/>
        </a:accent3>
        <a:accent4>
          <a:srgbClr val="000056"/>
        </a:accent4>
        <a:accent5>
          <a:srgbClr val="BBB7E1"/>
        </a:accent5>
        <a:accent6>
          <a:srgbClr val="4AA98C"/>
        </a:accent6>
        <a:hlink>
          <a:srgbClr val="57B2D7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99190B"/>
        </a:dk2>
        <a:lt2>
          <a:srgbClr val="DDDDDD"/>
        </a:lt2>
        <a:accent1>
          <a:srgbClr val="1F63AD"/>
        </a:accent1>
        <a:accent2>
          <a:srgbClr val="D28302"/>
        </a:accent2>
        <a:accent3>
          <a:srgbClr val="FFFFFF"/>
        </a:accent3>
        <a:accent4>
          <a:srgbClr val="002A56"/>
        </a:accent4>
        <a:accent5>
          <a:srgbClr val="ABB7D3"/>
        </a:accent5>
        <a:accent6>
          <a:srgbClr val="BE7602"/>
        </a:accent6>
        <a:hlink>
          <a:srgbClr val="3CA051"/>
        </a:hlink>
        <a:folHlink>
          <a:srgbClr val="97AD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2" id="{5F423D51-8F27-4132-9A32-B25D48404FBB}" vid="{4AD3D333-85A5-43A7-BFD2-C4E3E5C261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3513</TotalTime>
  <Words>1285</Words>
  <Application>Microsoft Office PowerPoint</Application>
  <PresentationFormat>Presentación en pantalla (4:3)</PresentationFormat>
  <Paragraphs>351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SimSun</vt:lpstr>
      <vt:lpstr>Agency FB</vt:lpstr>
      <vt:lpstr>Arial</vt:lpstr>
      <vt:lpstr>Calibri</vt:lpstr>
      <vt:lpstr>Times New Roman</vt:lpstr>
      <vt:lpstr>Verdana</vt:lpstr>
      <vt:lpstr>Wingdings</vt:lpstr>
      <vt:lpstr>Tema2</vt:lpstr>
      <vt:lpstr>Tratamiento con sildenafilo en la hipertensión pulmonar del grupo 2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investigación</dc:title>
  <dc:creator>Alain Gutierrez</dc:creator>
  <cp:lastModifiedBy>Alain Gutierrez Lopez</cp:lastModifiedBy>
  <cp:revision>152</cp:revision>
  <dcterms:created xsi:type="dcterms:W3CDTF">2019-08-06T20:46:17Z</dcterms:created>
  <dcterms:modified xsi:type="dcterms:W3CDTF">2020-11-20T04:29:12Z</dcterms:modified>
</cp:coreProperties>
</file>