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2E2"/>
          </a:solidFill>
        </a:fill>
      </a:tcStyle>
    </a:wholeTbl>
    <a:band2H>
      <a:tcTxStyle b="def" i="def"/>
      <a:tcStyle>
        <a:tcBdr/>
        <a:fill>
          <a:solidFill>
            <a:srgbClr val="E7EAF1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gradFill flip="none" rotWithShape="1">
          <a:gsLst>
            <a:gs pos="0">
              <a:srgbClr val="DFE5F3"/>
            </a:gs>
            <a:gs pos="50000">
              <a:srgbClr val="BECAE7"/>
            </a:gs>
            <a:gs pos="100000">
              <a:srgbClr val="92A9D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foto hospital" descr="foto hospit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5875" y="165100"/>
            <a:ext cx="3633788" cy="619918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"/>
          <p:cNvSpPr/>
          <p:nvPr/>
        </p:nvSpPr>
        <p:spPr>
          <a:xfrm>
            <a:off x="-1" y="2971800"/>
            <a:ext cx="9144002" cy="91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E3EBF5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" name="Rectangle"/>
          <p:cNvSpPr/>
          <p:nvPr/>
        </p:nvSpPr>
        <p:spPr>
          <a:xfrm>
            <a:off x="0" y="2895600"/>
            <a:ext cx="8229600" cy="914400"/>
          </a:xfrm>
          <a:prstGeom prst="rect">
            <a:avLst/>
          </a:prstGeom>
          <a:gradFill>
            <a:gsLst>
              <a:gs pos="0">
                <a:srgbClr val="470C05">
                  <a:alpha val="0"/>
                </a:srgbClr>
              </a:gs>
              <a:gs pos="100000">
                <a:srgbClr val="99190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-1" y="533400"/>
            <a:ext cx="9144002" cy="68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E3EBF5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4" name="Rectangle"/>
          <p:cNvSpPr/>
          <p:nvPr/>
        </p:nvSpPr>
        <p:spPr>
          <a:xfrm>
            <a:off x="0" y="457200"/>
            <a:ext cx="8229600" cy="685800"/>
          </a:xfrm>
          <a:prstGeom prst="rect">
            <a:avLst/>
          </a:prstGeom>
          <a:gradFill>
            <a:gsLst>
              <a:gs pos="0">
                <a:srgbClr val="470C05">
                  <a:alpha val="0"/>
                </a:srgbClr>
              </a:gs>
              <a:gs pos="100000">
                <a:srgbClr val="99190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5" name="foto hospital" descr="foto hospit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0" y="-6350"/>
            <a:ext cx="92075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foto hospital" descr="foto hospit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0" y="-6350"/>
            <a:ext cx="92075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3505200" y="6553200"/>
            <a:ext cx="394802" cy="3708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533400"/>
            <a:ext cx="9144002" cy="68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E3EBF5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0" y="457200"/>
            <a:ext cx="8229600" cy="685800"/>
          </a:xfrm>
          <a:prstGeom prst="rect">
            <a:avLst/>
          </a:prstGeom>
          <a:gradFill>
            <a:gsLst>
              <a:gs pos="0">
                <a:srgbClr val="470C05">
                  <a:alpha val="0"/>
                </a:srgbClr>
              </a:gs>
              <a:gs pos="100000">
                <a:srgbClr val="99190B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4" name="foto hospital" descr="foto hospita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4500" y="-6350"/>
            <a:ext cx="92075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338262"/>
            <a:ext cx="8229600" cy="509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838200" y="547687"/>
            <a:ext cx="7391400" cy="56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Tx/>
        <a:buChar char="»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1pPr>
      <a:lvl2pPr marL="901700" marR="0" indent="-444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Tx/>
        <a:buChar char="▪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Tx/>
        <a:buChar char="•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Tx/>
        <a:buChar char="–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Tx/>
        <a:buChar char="»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 typeface="Wingdings"/>
        <a:buChar char="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 typeface="Wingdings"/>
        <a:buChar char="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 typeface="Wingdings"/>
        <a:buChar char="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3CA051"/>
        </a:buClr>
        <a:buSzPct val="100000"/>
        <a:buFont typeface="Wingdings"/>
        <a:buChar char=""/>
        <a:tabLst/>
        <a:defRPr b="1" baseline="0" cap="none" i="0" spc="0" strike="noStrike" sz="2800" u="none">
          <a:solidFill>
            <a:srgbClr val="003366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hyperlink" Target="https://www.auctoresonline.org/journals/clinical-cardiology-and-cardiovascular-interventions/archive/754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BECAE7"/>
            </a:gs>
            <a:gs pos="47000">
              <a:srgbClr val="BECAE7"/>
            </a:gs>
            <a:gs pos="61000">
              <a:srgbClr val="DFE5F3"/>
            </a:gs>
            <a:gs pos="100000">
              <a:srgbClr val="ADD6FF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xfrm>
            <a:off x="250825" y="3068637"/>
            <a:ext cx="8424863" cy="865188"/>
          </a:xfrm>
          <a:prstGeom prst="rect">
            <a:avLst/>
          </a:prstGeom>
        </p:spPr>
        <p:txBody>
          <a:bodyPr/>
          <a:lstStyle/>
          <a:p>
            <a:pPr defTabSz="512063">
              <a:defRPr i="1" sz="1792">
                <a:latin typeface="+mj-lt"/>
                <a:ea typeface="+mj-ea"/>
                <a:cs typeface="+mj-cs"/>
                <a:sym typeface="Calibri"/>
              </a:defRPr>
            </a:pPr>
            <a:r>
              <a:t>Variabilidad  del ritmo circadiano de la presión arterial en pacientes hipertensos con enfermedad de la arteria coronaria </a:t>
            </a:r>
            <a:br/>
            <a:r>
              <a:t> </a:t>
            </a:r>
          </a:p>
        </p:txBody>
      </p:sp>
      <p:sp>
        <p:nvSpPr>
          <p:cNvPr id="128" name="Autores:   Dr. Andrew Sefenu Yao Dzebu…"/>
          <p:cNvSpPr txBox="1"/>
          <p:nvPr>
            <p:ph type="body" sz="half" idx="4294967295"/>
          </p:nvPr>
        </p:nvSpPr>
        <p:spPr>
          <a:xfrm>
            <a:off x="395287" y="3938637"/>
            <a:ext cx="6588969" cy="2633613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Autores:   Dr. Andrew Sefenu Yao Dzebu</a:t>
            </a:r>
          </a:p>
          <a:p>
            <a:pPr lvl="1" marL="0" indent="766952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    Dr. Jorge Luis León Alvarez</a:t>
            </a:r>
          </a:p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                 Dr. Michel Curbelo López </a:t>
            </a:r>
          </a:p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                 Dr. Tania Hidalgo Costa </a:t>
            </a:r>
          </a:p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                 Dr. Miguel Ángel Yanes Quesada </a:t>
            </a:r>
          </a:p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979">
                <a:latin typeface="+mj-lt"/>
                <a:ea typeface="+mj-ea"/>
                <a:cs typeface="+mj-cs"/>
                <a:sym typeface="Calibri"/>
              </a:defRPr>
            </a:pPr>
            <a:r>
              <a:t>                 Dr. Raúl Orlando Calderín Bouza </a:t>
            </a:r>
          </a:p>
          <a:p>
            <a:pPr marL="0" indent="0" defTabSz="905255">
              <a:spcBef>
                <a:spcPts val="0"/>
              </a:spcBef>
              <a:buSzTx/>
              <a:buFont typeface="Wingdings"/>
              <a:buNone/>
              <a:defRPr i="1" sz="1584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algn="ctr" defTabSz="905255">
              <a:spcBef>
                <a:spcPts val="0"/>
              </a:spcBef>
              <a:buSzTx/>
              <a:buFont typeface="Wingdings"/>
              <a:buNone/>
              <a:defRPr i="1" sz="1584">
                <a:latin typeface="+mj-lt"/>
                <a:ea typeface="+mj-ea"/>
                <a:cs typeface="+mj-cs"/>
                <a:sym typeface="Calibri"/>
              </a:defRPr>
            </a:pPr>
            <a:r>
              <a:t>   Servicio de Cardiología &amp; Medicina  Interna. </a:t>
            </a:r>
          </a:p>
          <a:p>
            <a:pPr marL="0" indent="0" algn="ctr" defTabSz="905255">
              <a:spcBef>
                <a:spcPts val="0"/>
              </a:spcBef>
              <a:buSzTx/>
              <a:buFont typeface="Wingdings"/>
              <a:buNone/>
              <a:defRPr i="1" sz="1584">
                <a:latin typeface="+mj-lt"/>
                <a:ea typeface="+mj-ea"/>
                <a:cs typeface="+mj-cs"/>
                <a:sym typeface="Calibri"/>
              </a:defRPr>
            </a:pPr>
            <a:r>
              <a:t>      La Habana, 2020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593975" cy="1512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73" name="Resultado"/>
          <p:cNvSpPr txBox="1"/>
          <p:nvPr>
            <p:ph type="body" idx="4294967295"/>
          </p:nvPr>
        </p:nvSpPr>
        <p:spPr>
          <a:xfrm>
            <a:off x="27276" y="1108854"/>
            <a:ext cx="9013248" cy="5706506"/>
          </a:xfrm>
          <a:prstGeom prst="rect">
            <a:avLst/>
          </a:prstGeom>
        </p:spPr>
        <p:txBody>
          <a:bodyPr/>
          <a:lstStyle>
            <a:lvl1pPr>
              <a:buChar char="❖"/>
            </a:lvl1pPr>
          </a:lstStyle>
          <a:p>
            <a:pPr/>
            <a:r>
              <a:t>Resultado</a:t>
            </a:r>
          </a:p>
        </p:txBody>
      </p:sp>
      <p:graphicFrame>
        <p:nvGraphicFramePr>
          <p:cNvPr id="174" name="Table"/>
          <p:cNvGraphicFramePr/>
          <p:nvPr/>
        </p:nvGraphicFramePr>
        <p:xfrm>
          <a:off x="1046391" y="2682184"/>
          <a:ext cx="7404101" cy="355101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088774"/>
                <a:gridCol w="751407"/>
                <a:gridCol w="935426"/>
                <a:gridCol w="920091"/>
                <a:gridCol w="920091"/>
                <a:gridCol w="920091"/>
                <a:gridCol w="920091"/>
                <a:gridCol w="935426"/>
              </a:tblGrid>
              <a:tr h="690659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Patrón  circadiano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Insuficiencia cardíaca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Total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560305"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Si (n=16)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No (n=52)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</a:tr>
              <a:tr h="319338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 vMerge="1">
                  <a:tcPr/>
                </a:tc>
              </a:tr>
              <a:tr h="319338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43.8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40.4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0.811**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319338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43.8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0.919**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504999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0.665*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319338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6.2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9.6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0.566*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504999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37.5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23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44.2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0.634**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</a:tbl>
          </a:graphicData>
        </a:graphic>
      </p:graphicFrame>
      <p:sp>
        <p:nvSpPr>
          <p:cNvPr id="175" name="Text"/>
          <p:cNvSpPr txBox="1"/>
          <p:nvPr/>
        </p:nvSpPr>
        <p:spPr>
          <a:xfrm>
            <a:off x="1624813" y="2509888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6" name="Tabla 6: Relación entre los ritmos circadianos de PA y la insuficiencia cardíaca"/>
          <p:cNvSpPr txBox="1"/>
          <p:nvPr/>
        </p:nvSpPr>
        <p:spPr>
          <a:xfrm>
            <a:off x="1030430" y="1873856"/>
            <a:ext cx="6683469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6: </a:t>
            </a:r>
            <a:r>
              <a:t>Relación entre los ritmos circadianos de PA y la insuficiencia cardíaca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79" name="Conclusión…"/>
          <p:cNvSpPr txBox="1"/>
          <p:nvPr>
            <p:ph type="body" idx="4294967295"/>
          </p:nvPr>
        </p:nvSpPr>
        <p:spPr>
          <a:xfrm>
            <a:off x="109002" y="1338262"/>
            <a:ext cx="8925996" cy="540792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Conclusión</a:t>
            </a:r>
          </a:p>
          <a:p>
            <a:pPr marL="0" indent="0">
              <a:buClrTx/>
              <a:buSzTx/>
              <a:buNone/>
            </a:pP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Se observó un alto porcentaje de pacientes con ritmos circadianos anormales, sin tener significación estadística en este estudio</a:t>
            </a: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El patrón de hipertensión al despertar en relación con el control de la HTA muestra una significación estadística, sin vínculos a las diferentes formas de presentación clínica de EAC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82" name="Recomendacione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Recomendaciones</a:t>
            </a: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Considerar realizar MAPA en los pacientes con HTA esencial con lesiones de órgano diana como la EAC.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20-11-20 at 15.29.53.png" descr="Screen Shot 2020-11-20 at 15.29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47" y="1121124"/>
            <a:ext cx="7147906" cy="374714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Articulo Original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Articulo Original</a:t>
            </a:r>
          </a:p>
        </p:txBody>
      </p:sp>
      <p:sp>
        <p:nvSpPr>
          <p:cNvPr id="186" name="León Alvarez JL., Michel C. López., Tania H. Costa., Yanes Quesada MA., Calderín Bouza RO., Yao Dzebu AS. (2020) Circadian Blood Pressure Variability in Hypertensive Patients with Coronary Heart Disease. J Clinical Cardiology and Cardiovascular Intervent"/>
          <p:cNvSpPr txBox="1"/>
          <p:nvPr>
            <p:ph type="body" idx="4294967295"/>
          </p:nvPr>
        </p:nvSpPr>
        <p:spPr>
          <a:xfrm>
            <a:off x="13295" y="889744"/>
            <a:ext cx="9117410" cy="5942162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buClrTx/>
              <a:buSzTx/>
              <a:buNone/>
              <a:defRPr sz="2660"/>
            </a:pPr>
            <a:r>
              <a:t> </a:t>
            </a:r>
          </a:p>
          <a:p>
            <a:pPr marL="0" indent="0" defTabSz="868680">
              <a:buClrTx/>
              <a:buSzTx/>
              <a:buNone/>
              <a:defRPr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868680">
              <a:buClrTx/>
              <a:buSzTx/>
              <a:buNone/>
              <a:defRPr b="0" sz="2660"/>
            </a:pPr>
          </a:p>
          <a:p>
            <a:pPr marL="0" indent="0" defTabSz="434340">
              <a:lnSpc>
                <a:spcPts val="3400"/>
              </a:lnSpc>
              <a:spcBef>
                <a:spcPts val="1100"/>
              </a:spcBef>
              <a:buClrTx/>
              <a:buSzTx/>
              <a:buNone/>
              <a:defRPr b="0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León Alvarez JL., Michel C. López., Tania H. Costa., Yanes Quesada MA., Calderín Bouza RO., Yao Dzebu AS. (2020) Circadian Blood Pressure Variability in Hypertensive Patients with Coronary Heart Disease. J Clinical Cardiology and Cardiovascular Interventions, 3(2); DOI:</a:t>
            </a:r>
            <a:r>
              <a:rPr>
                <a:solidFill>
                  <a:srgbClr val="0070C0"/>
                </a:solidFill>
              </a:rPr>
              <a:t>10.31579/2641-0419/039</a:t>
            </a:r>
            <a:br>
              <a:rPr>
                <a:solidFill>
                  <a:srgbClr val="0070C0"/>
                </a:solidFill>
              </a:rPr>
            </a:br>
            <a:endParaRPr>
              <a:solidFill>
                <a:srgbClr val="0070C0"/>
              </a:solidFill>
            </a:endParaRPr>
          </a:p>
          <a:p>
            <a:pPr marL="0" indent="0" defTabSz="434340">
              <a:lnSpc>
                <a:spcPts val="3400"/>
              </a:lnSpc>
              <a:spcBef>
                <a:spcPts val="1100"/>
              </a:spcBef>
              <a:buClrTx/>
              <a:buSzTx/>
              <a:buNone/>
              <a:defRPr b="0" sz="171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Disponible en </a:t>
            </a:r>
            <a:r>
              <a:rPr u="sng">
                <a:solidFill>
                  <a:srgbClr val="3CA051"/>
                </a:solidFill>
                <a:uFill>
                  <a:solidFill>
                    <a:srgbClr val="3CA051"/>
                  </a:solidFill>
                </a:uFill>
                <a:hlinkClick r:id="rId3" invalidUrl="" action="" tgtFrame="" tooltip="" history="1" highlightClick="0" endSnd="0"/>
              </a:rPr>
              <a:t>https://www.auctoresonline.org/journals/clinical-cardiology-and-cardiovascular-interventions/archive/754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32" name="Introducción…"/>
          <p:cNvSpPr txBox="1"/>
          <p:nvPr>
            <p:ph type="body" idx="4294967295"/>
          </p:nvPr>
        </p:nvSpPr>
        <p:spPr>
          <a:xfrm>
            <a:off x="61986" y="1054339"/>
            <a:ext cx="9020028" cy="5732610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buClrTx/>
              <a:buSzTx/>
              <a:buNone/>
              <a:defRPr sz="2744"/>
            </a:pPr>
            <a:r>
              <a:t>Introducción</a:t>
            </a:r>
          </a:p>
          <a:p>
            <a:pPr marL="275122" indent="-275122" defTabSz="896111">
              <a:buClrTx/>
              <a:buSzPct val="60000"/>
              <a:buBlip>
                <a:blip r:embed="rId2"/>
              </a:buBlip>
              <a:defRPr b="0" sz="2744"/>
            </a:pPr>
            <a:r>
              <a:t>La hipertensión arterial (HTA) es un problema de salud pública a nivel global. Entre el 30-50% de la población adulta tiene hipertensión en la mayoría de los países. En Cuba, se estima que el 30.9% de las personas de ≧15 años, tiene HTA. </a:t>
            </a:r>
          </a:p>
          <a:p>
            <a:pPr marL="275122" indent="-275122" defTabSz="896111">
              <a:buClrTx/>
              <a:buSzPct val="60000"/>
              <a:buBlip>
                <a:blip r:embed="rId2"/>
              </a:buBlip>
              <a:defRPr b="0" sz="2744"/>
            </a:pPr>
            <a:r>
              <a:t>La HTA causa complicaciones o injuria a órganos diana como el cerebro, corazón, ojos, riñones y vasos sanguíneos</a:t>
            </a:r>
          </a:p>
          <a:p>
            <a:pPr marL="275122" indent="-275122" defTabSz="896111">
              <a:buClrTx/>
              <a:buSzPct val="60000"/>
              <a:buBlip>
                <a:blip r:embed="rId2"/>
              </a:buBlip>
              <a:defRPr b="0" sz="2744"/>
            </a:pPr>
            <a:r>
              <a:t>La presión arterial (PA) sigue un ritmo circadiano, con valores más elevados durante el día y valores mas bajos durante la noche.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35" name="Introducción…"/>
          <p:cNvSpPr txBox="1"/>
          <p:nvPr>
            <p:ph type="body" idx="4294967295"/>
          </p:nvPr>
        </p:nvSpPr>
        <p:spPr>
          <a:xfrm>
            <a:off x="61986" y="1054339"/>
            <a:ext cx="9020028" cy="573261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Introducción</a:t>
            </a: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El  Monitoreo Ambulatorio de la Presión Arterial(MAPA) es util para estudiar el ritmo circadian de la PA</a:t>
            </a: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Las alteraciones del ritmo circadiano han sido asociadas a las enfermedades del corazón. </a:t>
            </a: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El ritmo circadiano, en relación con las formas presentación clínica de enfermedad de arteria coronaria (EAC) y el control de la PA no esta bien definida.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38" name="Objetivo del estudio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</a:pPr>
            <a:r>
              <a:t>Objetivo del estudio</a:t>
            </a:r>
          </a:p>
          <a:p>
            <a:pPr marL="0" indent="0">
              <a:buClrTx/>
              <a:buSzTx/>
              <a:buNone/>
            </a:pPr>
          </a:p>
          <a:p>
            <a:pPr marL="280736" indent="-280736">
              <a:buClrTx/>
              <a:buSzPct val="60000"/>
              <a:buBlip>
                <a:blip r:embed="rId2"/>
              </a:buBlip>
              <a:defRPr b="0"/>
            </a:pPr>
            <a:r>
              <a:t>Caracterizar el ritmo circadiano de la presión arterial en pacientes con hipertensión arterial esencial y enfermedad de arteria coronaria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41" name="Resumen del metodo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804672">
              <a:spcBef>
                <a:spcPts val="500"/>
              </a:spcBef>
              <a:buClrTx/>
              <a:buSzTx/>
              <a:buNone/>
              <a:defRPr sz="2464"/>
            </a:pPr>
            <a:r>
              <a:t>Resumen del metodo</a:t>
            </a:r>
          </a:p>
          <a:p>
            <a:pPr marL="247048" indent="-247048" defTabSz="804672">
              <a:spcBef>
                <a:spcPts val="500"/>
              </a:spcBef>
              <a:buClrTx/>
              <a:buSzPct val="60000"/>
              <a:buBlip>
                <a:blip r:embed="rId2"/>
              </a:buBlip>
              <a:defRPr sz="2464"/>
            </a:pPr>
            <a:r>
              <a:t> </a:t>
            </a:r>
            <a:r>
              <a:rPr b="0"/>
              <a:t>Se realizó un estudio transversal descriptivo entre el 1 de Octubre, 2017 y el 30 de Septiembre 2018 en el Hospital “Hermanos Ameijeiras”. </a:t>
            </a:r>
            <a:endParaRPr b="0"/>
          </a:p>
          <a:p>
            <a:pPr marL="247048" indent="-247048" defTabSz="804672">
              <a:spcBef>
                <a:spcPts val="500"/>
              </a:spcBef>
              <a:buClrTx/>
              <a:buSzPct val="60000"/>
              <a:buBlip>
                <a:blip r:embed="rId2"/>
              </a:buBlip>
              <a:defRPr b="0" sz="2464"/>
            </a:pPr>
            <a:r>
              <a:t>La muestra era 68 pacientes de ambos sexos, ≧ 18 años, quienes se atendieron en la consulta de HTA, con las características de ser hipertensos con diagnostico de EAC con o sin tratamiento, con o sin síntomas típicos o atípicos de EAC (en su formas clínicas diferentes), con coronariografía hecha antes del inicio del este estudio.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44" name="Resumen del metodo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722376">
              <a:spcBef>
                <a:spcPts val="500"/>
              </a:spcBef>
              <a:buClrTx/>
              <a:buSzTx/>
              <a:buNone/>
              <a:defRPr sz="2212"/>
            </a:pPr>
            <a:r>
              <a:t>Resumen del metodo</a:t>
            </a:r>
          </a:p>
          <a:p>
            <a:pPr marL="221782" indent="-221782" defTabSz="722376">
              <a:spcBef>
                <a:spcPts val="500"/>
              </a:spcBef>
              <a:buClrTx/>
              <a:buSzPct val="60000"/>
              <a:buBlip>
                <a:blip r:embed="rId2"/>
              </a:buBlip>
              <a:defRPr sz="2212"/>
            </a:pPr>
            <a:r>
              <a:t> </a:t>
            </a:r>
            <a:r>
              <a:rPr b="0"/>
              <a:t>Se excluyeron los pacientes con diabetes mellitus e otras endocrinopatías, enfermedades agudas y crónicas severas, las embarazadas y pacientes con malformaciones congénitas que dificultan la medición de la PA.</a:t>
            </a:r>
            <a:endParaRPr b="0"/>
          </a:p>
          <a:p>
            <a:pPr marL="221782" indent="-221782" defTabSz="722376">
              <a:spcBef>
                <a:spcPts val="500"/>
              </a:spcBef>
              <a:buClrTx/>
              <a:buSzPct val="60000"/>
              <a:buBlip>
                <a:blip r:embed="rId2"/>
              </a:buBlip>
              <a:defRPr sz="2212"/>
            </a:pPr>
            <a:r>
              <a:rPr b="0"/>
              <a:t> Se obtuvo consentimiento informado, se recogió la anamnesis, se examinaron a los pacientes (ej. peso, PA). La HTA se consideró controlada si la PA &lt; 140/90 mm Hg, se determinó indice de masa corporal por la formula de Quetelet.</a:t>
            </a:r>
            <a:endParaRPr b="0"/>
          </a:p>
          <a:p>
            <a:pPr marL="221782" indent="-221782" defTabSz="722376">
              <a:spcBef>
                <a:spcPts val="500"/>
              </a:spcBef>
              <a:buClrTx/>
              <a:buSzPct val="60000"/>
              <a:buBlip>
                <a:blip r:embed="rId2"/>
              </a:buBlip>
              <a:defRPr sz="2212"/>
            </a:pPr>
            <a:r>
              <a:rPr b="0"/>
              <a:t>Se realizó monitoreo ambulatorio de la PA y se clasificó como no dipper, dipper, dipper extremo, riser, hipertensión al despertar y hipertensión nocturna.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xfrm>
            <a:off x="876300" y="594518"/>
            <a:ext cx="7391400" cy="563564"/>
          </a:xfrm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47" name="Resultados"/>
          <p:cNvSpPr txBox="1"/>
          <p:nvPr>
            <p:ph type="body" idx="4294967295"/>
          </p:nvPr>
        </p:nvSpPr>
        <p:spPr>
          <a:xfrm>
            <a:off x="23575" y="1244182"/>
            <a:ext cx="9096850" cy="5501776"/>
          </a:xfrm>
          <a:prstGeom prst="rect">
            <a:avLst/>
          </a:prstGeom>
        </p:spPr>
        <p:txBody>
          <a:bodyPr/>
          <a:lstStyle>
            <a:lvl1pPr>
              <a:buChar char="❖"/>
            </a:lvl1pPr>
          </a:lstStyle>
          <a:p>
            <a:pPr/>
            <a:r>
              <a:t>Resultados</a:t>
            </a:r>
          </a:p>
        </p:txBody>
      </p:sp>
      <p:graphicFrame>
        <p:nvGraphicFramePr>
          <p:cNvPr id="148" name="Table"/>
          <p:cNvGraphicFramePr/>
          <p:nvPr/>
        </p:nvGraphicFramePr>
        <p:xfrm>
          <a:off x="3244422" y="1344612"/>
          <a:ext cx="5789398" cy="543309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943948"/>
                <a:gridCol w="1782626"/>
                <a:gridCol w="893924"/>
                <a:gridCol w="1156197"/>
              </a:tblGrid>
              <a:tr h="263363"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Variables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Numero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Porcentaje (%)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263363">
                <a:tc row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Genero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Feminino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60.3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Masculino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39.7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rowSpan="3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Edad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18-44 años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45-59 años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63.3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≥ 60 años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36.7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row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Control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Descontrolada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30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44.1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Controlada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55.9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rowSpan="3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Indice de masa corporal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Normopeso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16.2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Sobrepeso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45.6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Obesidad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38.2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rowSpan="3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Forma clinica de EAC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Angina de pecho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61.8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416481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Infarto de Miocardio (antiguo)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10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14.7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Insuficiencia cardiaca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23.5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rowSpan="6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Ritmo circadiano de la TA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63363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nocturna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</a:tbl>
          </a:graphicData>
        </a:graphic>
      </p:graphicFrame>
      <p:sp>
        <p:nvSpPr>
          <p:cNvPr id="149" name="Text"/>
          <p:cNvSpPr txBox="1"/>
          <p:nvPr/>
        </p:nvSpPr>
        <p:spPr>
          <a:xfrm>
            <a:off x="2038350" y="1312862"/>
            <a:ext cx="1270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0" name="Tabla 1: Comportamiento de las variables clínicas y distribución de los patrones circadianos de la PA"/>
          <p:cNvSpPr txBox="1"/>
          <p:nvPr/>
        </p:nvSpPr>
        <p:spPr>
          <a:xfrm>
            <a:off x="416529" y="3212729"/>
            <a:ext cx="2592577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1: </a:t>
            </a:r>
            <a:r>
              <a:t>Comportamiento de las variables clínicas y distribución de los patrones circadianos de la 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53" name="Resultado"/>
          <p:cNvSpPr txBox="1"/>
          <p:nvPr>
            <p:ph type="body" idx="4294967295"/>
          </p:nvPr>
        </p:nvSpPr>
        <p:spPr>
          <a:xfrm>
            <a:off x="139625" y="1167745"/>
            <a:ext cx="8997385" cy="5626559"/>
          </a:xfrm>
          <a:prstGeom prst="rect">
            <a:avLst/>
          </a:prstGeom>
        </p:spPr>
        <p:txBody>
          <a:bodyPr/>
          <a:lstStyle>
            <a:lvl1pPr>
              <a:buChar char="❖"/>
            </a:lvl1pPr>
          </a:lstStyle>
          <a:p>
            <a:pPr/>
            <a:r>
              <a:t>Resultado</a:t>
            </a:r>
          </a:p>
        </p:txBody>
      </p:sp>
      <p:graphicFrame>
        <p:nvGraphicFramePr>
          <p:cNvPr id="154" name="Table"/>
          <p:cNvGraphicFramePr/>
          <p:nvPr/>
        </p:nvGraphicFramePr>
        <p:xfrm>
          <a:off x="2886076" y="1152829"/>
          <a:ext cx="10160001" cy="28039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01700"/>
                <a:gridCol w="622300"/>
                <a:gridCol w="774700"/>
                <a:gridCol w="762000"/>
                <a:gridCol w="762000"/>
                <a:gridCol w="762000"/>
                <a:gridCol w="762000"/>
                <a:gridCol w="774700"/>
              </a:tblGrid>
              <a:tr h="4445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Patrón circadiano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Control de la HTA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Total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Si (n=38)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No (n=30)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 vMerge="1"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39.5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13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43.3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0.470**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47.4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36.7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0.376**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6.7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0.613*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5.3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13.3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0.231*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31.6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56.7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0.033**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</a:tbl>
          </a:graphicData>
        </a:graphic>
      </p:graphicFrame>
      <p:sp>
        <p:nvSpPr>
          <p:cNvPr id="155" name="Text"/>
          <p:cNvSpPr txBox="1"/>
          <p:nvPr/>
        </p:nvSpPr>
        <p:spPr>
          <a:xfrm>
            <a:off x="2935303" y="1250002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6" name="Text"/>
          <p:cNvSpPr txBox="1"/>
          <p:nvPr/>
        </p:nvSpPr>
        <p:spPr>
          <a:xfrm>
            <a:off x="2541484" y="4277490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157" name="Table"/>
          <p:cNvGraphicFramePr/>
          <p:nvPr/>
        </p:nvGraphicFramePr>
        <p:xfrm>
          <a:off x="2886076" y="4254100"/>
          <a:ext cx="10160001" cy="24534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01700"/>
                <a:gridCol w="622300"/>
                <a:gridCol w="774700"/>
                <a:gridCol w="762000"/>
                <a:gridCol w="762000"/>
                <a:gridCol w="762000"/>
                <a:gridCol w="762000"/>
                <a:gridCol w="774700"/>
              </a:tblGrid>
              <a:tr h="4445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Patrón circadiano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Total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Si (n=29)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No (n=39)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 vMerge="1"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0.977**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37.9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46.2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0.498**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6.9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0.640*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13.8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5.1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0.207*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158" name="Text"/>
          <p:cNvSpPr txBox="1"/>
          <p:nvPr/>
        </p:nvSpPr>
        <p:spPr>
          <a:xfrm>
            <a:off x="2886076" y="4032576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9" name="Tabla 3: Relación entre los ritmos circadianos de PA y la HTA al despertar"/>
          <p:cNvSpPr txBox="1"/>
          <p:nvPr/>
        </p:nvSpPr>
        <p:spPr>
          <a:xfrm>
            <a:off x="207312" y="5075085"/>
            <a:ext cx="2592578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3: </a:t>
            </a:r>
            <a:r>
              <a:t>Relación entre los ritmos circadianos de PA y la HTA al despertar </a:t>
            </a:r>
          </a:p>
        </p:txBody>
      </p:sp>
      <p:sp>
        <p:nvSpPr>
          <p:cNvPr id="160" name="Tabla 2: Relación entre los ritmos circadianos de PA y el control de la HTA"/>
          <p:cNvSpPr txBox="1"/>
          <p:nvPr/>
        </p:nvSpPr>
        <p:spPr>
          <a:xfrm>
            <a:off x="207312" y="2119994"/>
            <a:ext cx="2592578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2: </a:t>
            </a:r>
            <a:r>
              <a:t>Relación entre los ritmos circadianos de PA y el control de la HTA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Variabilidad  del ritmo circadiano de la presión arterial en pacientes hipertensos con enfermedad de la arteria coronari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i="1" sz="1664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Variabilidad  del ritmo circadiano de la presión arterial en pacientes hipertensos con enfermedad de la arteria coronaria </a:t>
            </a:r>
          </a:p>
        </p:txBody>
      </p:sp>
      <p:sp>
        <p:nvSpPr>
          <p:cNvPr id="163" name="Resultado"/>
          <p:cNvSpPr txBox="1"/>
          <p:nvPr>
            <p:ph type="body" idx="4294967295"/>
          </p:nvPr>
        </p:nvSpPr>
        <p:spPr>
          <a:xfrm>
            <a:off x="42275" y="1104288"/>
            <a:ext cx="8983250" cy="5705111"/>
          </a:xfrm>
          <a:prstGeom prst="rect">
            <a:avLst/>
          </a:prstGeom>
        </p:spPr>
        <p:txBody>
          <a:bodyPr/>
          <a:lstStyle>
            <a:lvl1pPr>
              <a:buChar char="❖"/>
            </a:lvl1pPr>
          </a:lstStyle>
          <a:p>
            <a:pPr/>
            <a:r>
              <a:t>Resultado </a:t>
            </a:r>
          </a:p>
        </p:txBody>
      </p:sp>
      <p:graphicFrame>
        <p:nvGraphicFramePr>
          <p:cNvPr id="164" name="Table"/>
          <p:cNvGraphicFramePr/>
          <p:nvPr/>
        </p:nvGraphicFramePr>
        <p:xfrm>
          <a:off x="2843193" y="1122723"/>
          <a:ext cx="10160001" cy="28039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01700"/>
                <a:gridCol w="622300"/>
                <a:gridCol w="774700"/>
                <a:gridCol w="762000"/>
                <a:gridCol w="762000"/>
                <a:gridCol w="762000"/>
                <a:gridCol w="762000"/>
                <a:gridCol w="774700"/>
              </a:tblGrid>
              <a:tr h="4445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Patrón circadiano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Angina de pecho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Total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Si (n=42)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No (n=26)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 vMerge="1"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47.6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30.8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0.170**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33.3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15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57.7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0.048**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9.5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3.8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0.361*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9.5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0.582*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40.5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46.2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0.645**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</a:tbl>
          </a:graphicData>
        </a:graphic>
      </p:graphicFrame>
      <p:sp>
        <p:nvSpPr>
          <p:cNvPr id="165" name="Text"/>
          <p:cNvSpPr txBox="1"/>
          <p:nvPr/>
        </p:nvSpPr>
        <p:spPr>
          <a:xfrm>
            <a:off x="2843193" y="1325165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6" name="Text"/>
          <p:cNvSpPr txBox="1"/>
          <p:nvPr/>
        </p:nvSpPr>
        <p:spPr>
          <a:xfrm>
            <a:off x="2966261" y="4032675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aphicFrame>
        <p:nvGraphicFramePr>
          <p:cNvPr id="167" name="Table"/>
          <p:cNvGraphicFramePr/>
          <p:nvPr/>
        </p:nvGraphicFramePr>
        <p:xfrm>
          <a:off x="2843193" y="4008062"/>
          <a:ext cx="10160001" cy="280392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01700"/>
                <a:gridCol w="622300"/>
                <a:gridCol w="774700"/>
                <a:gridCol w="762000"/>
                <a:gridCol w="762000"/>
                <a:gridCol w="762000"/>
                <a:gridCol w="762000"/>
                <a:gridCol w="774700"/>
              </a:tblGrid>
              <a:tr h="4445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Patrón circadiano de la PA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Infarto de miocardio (antiguo)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Total (n=68)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p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BEC0BF"/>
                    </a:solidFill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Si (n=10)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100"/>
                        <a:t>No (n=58)</a:t>
                      </a: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l">
                        <a:defRPr sz="2400"/>
                      </a:pP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 vMerge="1"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Número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%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 vMerge="1"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No dipper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20.0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44.8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28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41.2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0.129*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70.0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22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37.9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0.061*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Dipper extremo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7.4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0.440*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  <a:tr h="1778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Riser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10.0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5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6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8.8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0.630*</a:t>
                      </a:r>
                    </a:p>
                  </a:txBody>
                  <a:tcPr marL="50800" marR="50800" marT="50800" marB="50800" anchor="t" anchorCtr="0" horzOverflow="overflow">
                    <a:solidFill>
                      <a:srgbClr val="F5F5F5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Hipertensión al despertar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70.0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22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37.9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29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42.6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100"/>
                        <a:t>0.061*</a:t>
                      </a:r>
                    </a:p>
                  </a:txBody>
                  <a:tcPr marL="50800" marR="50800" marT="50800" marB="50800" anchor="t" anchorCtr="0" horzOverflow="overflow"/>
                </a:tc>
              </a:tr>
            </a:tbl>
          </a:graphicData>
        </a:graphic>
      </p:graphicFrame>
      <p:sp>
        <p:nvSpPr>
          <p:cNvPr id="168" name="Text"/>
          <p:cNvSpPr txBox="1"/>
          <p:nvPr/>
        </p:nvSpPr>
        <p:spPr>
          <a:xfrm>
            <a:off x="2843193" y="4008062"/>
            <a:ext cx="1270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69" name="Tabla 4: Relación entre los ritmos circadianos de PA y la angina de pecho estable crónica"/>
          <p:cNvSpPr txBox="1"/>
          <p:nvPr/>
        </p:nvSpPr>
        <p:spPr>
          <a:xfrm>
            <a:off x="170391" y="2156914"/>
            <a:ext cx="2592578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4: </a:t>
            </a:r>
            <a:r>
              <a:t>Relación entre los ritmos circadianos de PA y la angina de pecho estable crónica </a:t>
            </a:r>
          </a:p>
        </p:txBody>
      </p:sp>
      <p:sp>
        <p:nvSpPr>
          <p:cNvPr id="170" name="Tabla 5: Relación entre los ritmos circadianos de PA y el infarto de miocardio antiguo"/>
          <p:cNvSpPr txBox="1"/>
          <p:nvPr/>
        </p:nvSpPr>
        <p:spPr>
          <a:xfrm>
            <a:off x="268846" y="5147482"/>
            <a:ext cx="2592578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b="1"/>
              <a:t>Tabla 5: </a:t>
            </a:r>
            <a:r>
              <a:t>Relación entre los ritmos circadianos de PA y el infarto de miocardio antiguo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db2004145gl">
  <a:themeElements>
    <a:clrScheme name="cdb2004145gl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1F63AD"/>
      </a:accent1>
      <a:accent2>
        <a:srgbClr val="D2830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db2004145g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db2004145g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db2004145gl">
  <a:themeElements>
    <a:clrScheme name="cdb2004145g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F63AD"/>
      </a:accent1>
      <a:accent2>
        <a:srgbClr val="D2830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db2004145g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db2004145g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