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  <p:sldMasterId id="2147483660" r:id="rId2"/>
  </p:sldMasterIdLst>
  <p:notesMasterIdLst>
    <p:notesMasterId r:id="rId4"/>
  </p:notesMasterIdLst>
  <p:sldIdLst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0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0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0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8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8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98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48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98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8A0B"/>
    <a:srgbClr val="375B38"/>
    <a:srgbClr val="D8E8FF"/>
    <a:srgbClr val="1B2722"/>
    <a:srgbClr val="70998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287" autoAdjust="0"/>
    <p:restoredTop sz="90063" autoAdjust="0"/>
  </p:normalViewPr>
  <p:slideViewPr>
    <p:cSldViewPr snapToGrid="0" snapToObjects="1">
      <p:cViewPr>
        <p:scale>
          <a:sx n="130" d="100"/>
          <a:sy n="130" d="100"/>
        </p:scale>
        <p:origin x="0" y="38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F203D-CB23-E349-977D-68D3A2E04104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2788E-EC69-8E47-88AF-1CD54AFF5857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29359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0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0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0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8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8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98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48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98" algn="l" defTabSz="4571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Paleta</a:t>
            </a:r>
            <a:r>
              <a:rPr lang="pt-PT" baseline="0" dirty="0" smtClean="0"/>
              <a:t> de c</a:t>
            </a:r>
            <a:r>
              <a:rPr lang="pt-PT" dirty="0" smtClean="0"/>
              <a:t>olores</a:t>
            </a:r>
            <a:r>
              <a:rPr lang="pt-PT" baseline="0" dirty="0" smtClean="0"/>
              <a:t> a criterio del autor (amarillo, rojo, azul o verde y blanco )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EB359-8778-4BA8-BEC5-EB3B64CEBCE2}" type="slidenum">
              <a:rPr lang="pt-PT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pt-P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6670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44090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405401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7"/>
            <a:ext cx="1543050" cy="7802033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7"/>
            <a:ext cx="4514850" cy="7802033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676511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3318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6298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4913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079900" y="11201402"/>
            <a:ext cx="9664303" cy="31682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0858500" y="11201402"/>
            <a:ext cx="9664304" cy="31682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2091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0" indent="0">
              <a:buNone/>
              <a:defRPr sz="1800" b="1"/>
            </a:lvl3pPr>
            <a:lvl4pPr marL="1371375" indent="0">
              <a:buNone/>
              <a:defRPr sz="1600" b="1"/>
            </a:lvl4pPr>
            <a:lvl5pPr marL="1828497" indent="0">
              <a:buNone/>
              <a:defRPr sz="1600" b="1"/>
            </a:lvl5pPr>
            <a:lvl6pPr marL="2285622" indent="0">
              <a:buNone/>
              <a:defRPr sz="1600" b="1"/>
            </a:lvl6pPr>
            <a:lvl7pPr marL="2742747" indent="0">
              <a:buNone/>
              <a:defRPr sz="1600" b="1"/>
            </a:lvl7pPr>
            <a:lvl8pPr marL="3199872" indent="0">
              <a:buNone/>
              <a:defRPr sz="1600" b="1"/>
            </a:lvl8pPr>
            <a:lvl9pPr marL="3656997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0" indent="0">
              <a:buNone/>
              <a:defRPr sz="1800" b="1"/>
            </a:lvl3pPr>
            <a:lvl4pPr marL="1371375" indent="0">
              <a:buNone/>
              <a:defRPr sz="1600" b="1"/>
            </a:lvl4pPr>
            <a:lvl5pPr marL="1828497" indent="0">
              <a:buNone/>
              <a:defRPr sz="1600" b="1"/>
            </a:lvl5pPr>
            <a:lvl6pPr marL="2285622" indent="0">
              <a:buNone/>
              <a:defRPr sz="1600" b="1"/>
            </a:lvl6pPr>
            <a:lvl7pPr marL="2742747" indent="0">
              <a:buNone/>
              <a:defRPr sz="1600" b="1"/>
            </a:lvl7pPr>
            <a:lvl8pPr marL="3199872" indent="0">
              <a:buNone/>
              <a:defRPr sz="1600" b="1"/>
            </a:lvl8pPr>
            <a:lvl9pPr marL="3656997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5161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9403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8962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9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3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0" indent="0">
              <a:buNone/>
              <a:defRPr sz="1000"/>
            </a:lvl3pPr>
            <a:lvl4pPr marL="1371375" indent="0">
              <a:buNone/>
              <a:defRPr sz="900"/>
            </a:lvl4pPr>
            <a:lvl5pPr marL="1828497" indent="0">
              <a:buNone/>
              <a:defRPr sz="900"/>
            </a:lvl5pPr>
            <a:lvl6pPr marL="2285622" indent="0">
              <a:buNone/>
              <a:defRPr sz="900"/>
            </a:lvl6pPr>
            <a:lvl7pPr marL="2742747" indent="0">
              <a:buNone/>
              <a:defRPr sz="900"/>
            </a:lvl7pPr>
            <a:lvl8pPr marL="3199872" indent="0">
              <a:buNone/>
              <a:defRPr sz="900"/>
            </a:lvl8pPr>
            <a:lvl9pPr marL="3656997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071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436178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25" indent="0">
              <a:buNone/>
              <a:defRPr sz="2800"/>
            </a:lvl2pPr>
            <a:lvl3pPr marL="914250" indent="0">
              <a:buNone/>
              <a:defRPr sz="2400"/>
            </a:lvl3pPr>
            <a:lvl4pPr marL="1371375" indent="0">
              <a:buNone/>
              <a:defRPr sz="2000"/>
            </a:lvl4pPr>
            <a:lvl5pPr marL="1828497" indent="0">
              <a:buNone/>
              <a:defRPr sz="2000"/>
            </a:lvl5pPr>
            <a:lvl6pPr marL="2285622" indent="0">
              <a:buNone/>
              <a:defRPr sz="2000"/>
            </a:lvl6pPr>
            <a:lvl7pPr marL="2742747" indent="0">
              <a:buNone/>
              <a:defRPr sz="2000"/>
            </a:lvl7pPr>
            <a:lvl8pPr marL="3199872" indent="0">
              <a:buNone/>
              <a:defRPr sz="2000"/>
            </a:lvl8pPr>
            <a:lvl9pPr marL="3656997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0" indent="0">
              <a:buNone/>
              <a:defRPr sz="1000"/>
            </a:lvl3pPr>
            <a:lvl4pPr marL="1371375" indent="0">
              <a:buNone/>
              <a:defRPr sz="900"/>
            </a:lvl4pPr>
            <a:lvl5pPr marL="1828497" indent="0">
              <a:buNone/>
              <a:defRPr sz="900"/>
            </a:lvl5pPr>
            <a:lvl6pPr marL="2285622" indent="0">
              <a:buNone/>
              <a:defRPr sz="900"/>
            </a:lvl6pPr>
            <a:lvl7pPr marL="2742747" indent="0">
              <a:buNone/>
              <a:defRPr sz="900"/>
            </a:lvl7pPr>
            <a:lvl8pPr marL="3199872" indent="0">
              <a:buNone/>
              <a:defRPr sz="900"/>
            </a:lvl8pPr>
            <a:lvl9pPr marL="3656997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33923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0067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5662675" y="1921936"/>
            <a:ext cx="4860131" cy="4096173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079899" y="1921936"/>
            <a:ext cx="14468475" cy="40961733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243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84297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3401278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0" indent="0">
              <a:buNone/>
              <a:defRPr sz="2000" b="1"/>
            </a:lvl2pPr>
            <a:lvl3pPr marL="914300" indent="0">
              <a:buNone/>
              <a:defRPr sz="1800" b="1"/>
            </a:lvl3pPr>
            <a:lvl4pPr marL="1371450" indent="0">
              <a:buNone/>
              <a:defRPr sz="1600" b="1"/>
            </a:lvl4pPr>
            <a:lvl5pPr marL="1828598" indent="0">
              <a:buNone/>
              <a:defRPr sz="1600" b="1"/>
            </a:lvl5pPr>
            <a:lvl6pPr marL="2285748" indent="0">
              <a:buNone/>
              <a:defRPr sz="1600" b="1"/>
            </a:lvl6pPr>
            <a:lvl7pPr marL="2742898" indent="0">
              <a:buNone/>
              <a:defRPr sz="1600" b="1"/>
            </a:lvl7pPr>
            <a:lvl8pPr marL="3200048" indent="0">
              <a:buNone/>
              <a:defRPr sz="1600" b="1"/>
            </a:lvl8pPr>
            <a:lvl9pPr marL="3657198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0" indent="0">
              <a:buNone/>
              <a:defRPr sz="2000" b="1"/>
            </a:lvl2pPr>
            <a:lvl3pPr marL="914300" indent="0">
              <a:buNone/>
              <a:defRPr sz="1800" b="1"/>
            </a:lvl3pPr>
            <a:lvl4pPr marL="1371450" indent="0">
              <a:buNone/>
              <a:defRPr sz="1600" b="1"/>
            </a:lvl4pPr>
            <a:lvl5pPr marL="1828598" indent="0">
              <a:buNone/>
              <a:defRPr sz="1600" b="1"/>
            </a:lvl5pPr>
            <a:lvl6pPr marL="2285748" indent="0">
              <a:buNone/>
              <a:defRPr sz="1600" b="1"/>
            </a:lvl6pPr>
            <a:lvl7pPr marL="2742898" indent="0">
              <a:buNone/>
              <a:defRPr sz="1600" b="1"/>
            </a:lvl7pPr>
            <a:lvl8pPr marL="3200048" indent="0">
              <a:buNone/>
              <a:defRPr sz="1600" b="1"/>
            </a:lvl8pPr>
            <a:lvl9pPr marL="3657198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319364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349047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281487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50" indent="0">
              <a:buNone/>
              <a:defRPr sz="1200"/>
            </a:lvl2pPr>
            <a:lvl3pPr marL="914300" indent="0">
              <a:buNone/>
              <a:defRPr sz="1000"/>
            </a:lvl3pPr>
            <a:lvl4pPr marL="1371450" indent="0">
              <a:buNone/>
              <a:defRPr sz="900"/>
            </a:lvl4pPr>
            <a:lvl5pPr marL="1828598" indent="0">
              <a:buNone/>
              <a:defRPr sz="900"/>
            </a:lvl5pPr>
            <a:lvl6pPr marL="2285748" indent="0">
              <a:buNone/>
              <a:defRPr sz="900"/>
            </a:lvl6pPr>
            <a:lvl7pPr marL="2742898" indent="0">
              <a:buNone/>
              <a:defRPr sz="900"/>
            </a:lvl7pPr>
            <a:lvl8pPr marL="3200048" indent="0">
              <a:buNone/>
              <a:defRPr sz="900"/>
            </a:lvl8pPr>
            <a:lvl9pPr marL="3657198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401609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50" indent="0">
              <a:buNone/>
              <a:defRPr sz="2800"/>
            </a:lvl2pPr>
            <a:lvl3pPr marL="914300" indent="0">
              <a:buNone/>
              <a:defRPr sz="2400"/>
            </a:lvl3pPr>
            <a:lvl4pPr marL="1371450" indent="0">
              <a:buNone/>
              <a:defRPr sz="2000"/>
            </a:lvl4pPr>
            <a:lvl5pPr marL="1828598" indent="0">
              <a:buNone/>
              <a:defRPr sz="2000"/>
            </a:lvl5pPr>
            <a:lvl6pPr marL="2285748" indent="0">
              <a:buNone/>
              <a:defRPr sz="2000"/>
            </a:lvl6pPr>
            <a:lvl7pPr marL="2742898" indent="0">
              <a:buNone/>
              <a:defRPr sz="2000"/>
            </a:lvl7pPr>
            <a:lvl8pPr marL="3200048" indent="0">
              <a:buNone/>
              <a:defRPr sz="2000"/>
            </a:lvl8pPr>
            <a:lvl9pPr marL="3657198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50" indent="0">
              <a:buNone/>
              <a:defRPr sz="1200"/>
            </a:lvl2pPr>
            <a:lvl3pPr marL="914300" indent="0">
              <a:buNone/>
              <a:defRPr sz="1000"/>
            </a:lvl3pPr>
            <a:lvl4pPr marL="1371450" indent="0">
              <a:buNone/>
              <a:defRPr sz="900"/>
            </a:lvl4pPr>
            <a:lvl5pPr marL="1828598" indent="0">
              <a:buNone/>
              <a:defRPr sz="900"/>
            </a:lvl5pPr>
            <a:lvl6pPr marL="2285748" indent="0">
              <a:buNone/>
              <a:defRPr sz="900"/>
            </a:lvl6pPr>
            <a:lvl7pPr marL="2742898" indent="0">
              <a:buNone/>
              <a:defRPr sz="900"/>
            </a:lvl7pPr>
            <a:lvl8pPr marL="3200048" indent="0">
              <a:buNone/>
              <a:defRPr sz="900"/>
            </a:lvl8pPr>
            <a:lvl9pPr marL="3657198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336632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CD212-A161-1849-ACDE-07C2C82507B0}" type="datetimeFigureOut">
              <a:rPr lang="en-US" smtClean="0"/>
              <a:pPr/>
              <a:t>11/20/2020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34E04-D043-2C45-8BB0-2AC104D3E24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364111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5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2" indent="-342862" algn="l" defTabSz="45715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8" indent="-285718" algn="l" defTabSz="45715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74" indent="-228574" algn="l" defTabSz="45715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24" indent="-228574" algn="l" defTabSz="45715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74" indent="-228574" algn="l" defTabSz="45715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24" indent="-228574" algn="l" defTabSz="45715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74" indent="-228574" algn="l" defTabSz="45715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23" indent="-228574" algn="l" defTabSz="45715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72" indent="-228574" algn="l" defTabSz="45715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0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0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0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8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8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8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8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8" algn="l" defTabSz="4571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25" tIns="45713" rIns="91425" bIns="45713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50"/>
            <a:fld id="{B29D7054-7BE6-4736-BA78-2E05A8DC5202}" type="datetimeFigureOut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250"/>
              <a:t>20-11-2020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50"/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50"/>
            <a:fld id="{7931D115-E2D9-4FFB-A1F9-DE5F7EAAC947}" type="slidenum">
              <a:rPr lang="pt-P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250"/>
              <a:t>‹Nº›</a:t>
            </a:fld>
            <a:endParaRPr lang="pt-P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023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25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3" indent="-342843" algn="l" defTabSz="91425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27" indent="-285702" algn="l" defTabSz="91425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11" indent="-228562" algn="l" defTabSz="9142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36" indent="-228562" algn="l" defTabSz="91425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61" indent="-228562" algn="l" defTabSz="91425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86" indent="-228562" algn="l" defTabSz="9142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11" indent="-228562" algn="l" defTabSz="9142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34" indent="-228562" algn="l" defTabSz="9142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58" indent="-228562" algn="l" defTabSz="9142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5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0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5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97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22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47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72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97" algn="l" defTabSz="9142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ncbi.nlm.nih.gov/pubmed/23652265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714500" y="402997"/>
            <a:ext cx="5031263" cy="422900"/>
          </a:xfrm>
          <a:prstGeom prst="rect">
            <a:avLst/>
          </a:prstGeom>
          <a:solidFill>
            <a:srgbClr val="088A0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2574" tIns="11285" rIns="22574" bIns="11285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225729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300" b="1" dirty="0">
              <a:solidFill>
                <a:prstClr val="white"/>
              </a:solidFill>
              <a:latin typeface="Calibri"/>
            </a:endParaRPr>
          </a:p>
          <a:p>
            <a:pPr algn="ctr" defTabSz="22572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300" b="1" dirty="0" smtClean="0">
                <a:solidFill>
                  <a:prstClr val="white"/>
                </a:solidFill>
                <a:latin typeface="Calibri"/>
              </a:rPr>
              <a:t>HOSPITAL UNIVERSITARIO ARNALDO MILIÀN CASTRO. VILLA CLARA.</a:t>
            </a:r>
            <a:endParaRPr lang="pt-PT" sz="1300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38979" y="1484471"/>
            <a:ext cx="3048021" cy="2915890"/>
          </a:xfrm>
          <a:prstGeom prst="rect">
            <a:avLst/>
          </a:prstGeom>
          <a:noFill/>
        </p:spPr>
        <p:txBody>
          <a:bodyPr wrap="square" lIns="22574" tIns="11285" rIns="22574" bIns="11285" rtlCol="0">
            <a:spAutoFit/>
          </a:bodyPr>
          <a:lstStyle/>
          <a:p>
            <a:pPr defTabSz="914200"/>
            <a:r>
              <a:rPr lang="es-ES" sz="1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INTRODUCCIÓN</a:t>
            </a:r>
            <a:r>
              <a:rPr lang="es-ES" sz="1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 defTabSz="914200"/>
            <a:r>
              <a:rPr lang="es-MX" sz="800" dirty="0" smtClean="0">
                <a:latin typeface="Arial" pitchFamily="34" charset="0"/>
                <a:cs typeface="Arial" pitchFamily="34" charset="0"/>
              </a:rPr>
              <a:t>Las enfermedades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cerebrovasculares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constituyen un grupo de entidades que afectan el encéfalo como resultado de procesos patológicos de los vasos sanguíneos (lesión de la pared vascular, oclusión de la luz por trombos o émbolos, ruptura de vasos, cambios de permeabilidad de la pared vascular) y/o de la sangre.</a:t>
            </a:r>
            <a:r>
              <a:rPr lang="es-MX" sz="8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US" sz="800" dirty="0" err="1" smtClean="0">
                <a:latin typeface="Arial" pitchFamily="34" charset="0"/>
                <a:cs typeface="Arial" pitchFamily="34" charset="0"/>
              </a:rPr>
              <a:t>policosanol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 aumenta el número de receptores y la velocidad catabólica de lipoproteínas de baja densidad (LDL), lo que propicia el descenso de las cifras de Colesterol transportado por lipoproteínas de baja densidad (LDL-C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es-US" sz="8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Por otra parte, el </a:t>
            </a:r>
            <a:r>
              <a:rPr lang="es-US" sz="800" dirty="0" err="1" smtClean="0">
                <a:latin typeface="Arial" pitchFamily="34" charset="0"/>
                <a:cs typeface="Arial" pitchFamily="34" charset="0"/>
              </a:rPr>
              <a:t>policosanol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 ejerce efectos </a:t>
            </a:r>
            <a:r>
              <a:rPr lang="es-US" sz="800" dirty="0" err="1" smtClean="0">
                <a:latin typeface="Arial" pitchFamily="34" charset="0"/>
                <a:cs typeface="Arial" pitchFamily="34" charset="0"/>
              </a:rPr>
              <a:t>pleiotrópicos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 que resultan beneficiosos sobre la función   vascular: acción </a:t>
            </a:r>
            <a:r>
              <a:rPr lang="es-US" sz="800" dirty="0" err="1" smtClean="0">
                <a:latin typeface="Arial" pitchFamily="34" charset="0"/>
                <a:cs typeface="Arial" pitchFamily="34" charset="0"/>
              </a:rPr>
              <a:t>antiagregante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US" sz="800" dirty="0" err="1" smtClean="0">
                <a:latin typeface="Arial" pitchFamily="34" charset="0"/>
                <a:cs typeface="Arial" pitchFamily="34" charset="0"/>
              </a:rPr>
              <a:t>plaquetaria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s-US" sz="800" baseline="30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acción </a:t>
            </a:r>
            <a:r>
              <a:rPr lang="es-US" sz="800" dirty="0" err="1" smtClean="0">
                <a:latin typeface="Arial" pitchFamily="34" charset="0"/>
                <a:cs typeface="Arial" pitchFamily="34" charset="0"/>
              </a:rPr>
              <a:t>antioxidante,mejora</a:t>
            </a:r>
            <a:r>
              <a:rPr lang="es-US" sz="800" dirty="0" smtClean="0">
                <a:latin typeface="Arial" pitchFamily="34" charset="0"/>
                <a:cs typeface="Arial" pitchFamily="34" charset="0"/>
              </a:rPr>
              <a:t> la composición de la placa aterosclerótica e inhibe la proliferación de las células musculares lisas (</a:t>
            </a:r>
            <a:r>
              <a:rPr lang="es-US" sz="800" smtClean="0">
                <a:latin typeface="Arial" pitchFamily="34" charset="0"/>
                <a:cs typeface="Arial" pitchFamily="34" charset="0"/>
              </a:rPr>
              <a:t>CML</a:t>
            </a:r>
            <a:r>
              <a:rPr lang="es-US" sz="800" smtClean="0">
                <a:latin typeface="Arial" pitchFamily="34" charset="0"/>
                <a:cs typeface="Arial" pitchFamily="34" charset="0"/>
              </a:rPr>
              <a:t>).</a:t>
            </a:r>
            <a:r>
              <a:rPr lang="es-US" sz="800" baseline="30000" smtClean="0">
                <a:latin typeface="Arial" pitchFamily="34" charset="0"/>
                <a:cs typeface="Arial" pitchFamily="34" charset="0"/>
              </a:rPr>
              <a:t>1</a:t>
            </a:r>
            <a:r>
              <a:rPr lang="es-US" sz="800" smtClean="0">
                <a:latin typeface="Arial" pitchFamily="34" charset="0"/>
                <a:cs typeface="Arial" pitchFamily="34" charset="0"/>
              </a:rPr>
              <a:t> </a:t>
            </a:r>
            <a:endParaRPr lang="es-US" sz="800" dirty="0" smtClean="0">
              <a:latin typeface="Arial" pitchFamily="34" charset="0"/>
              <a:cs typeface="Arial" pitchFamily="34" charset="0"/>
            </a:endParaRPr>
          </a:p>
          <a:p>
            <a:pPr algn="just" defTabSz="914200"/>
            <a:r>
              <a:rPr lang="es-US" sz="800" dirty="0" smtClean="0">
                <a:latin typeface="Arial" pitchFamily="34" charset="0"/>
                <a:cs typeface="Arial" pitchFamily="34" charset="0"/>
              </a:rPr>
              <a:t>Problema: </a:t>
            </a:r>
            <a:r>
              <a:rPr lang="es-MX" sz="800" dirty="0" smtClean="0"/>
              <a:t> ¿Qué efectividad tendrá el tratamiento con </a:t>
            </a:r>
            <a:r>
              <a:rPr lang="es-MX" sz="800" dirty="0" err="1" smtClean="0"/>
              <a:t>policosamol</a:t>
            </a:r>
            <a:r>
              <a:rPr lang="es-MX" sz="800" dirty="0" smtClean="0"/>
              <a:t> en los pacientes con infarto cerebral en la fase aguda ingresados en el servicio de Neurología del Hospital Provincial “Arnaldo </a:t>
            </a:r>
            <a:r>
              <a:rPr lang="es-MX" sz="800" dirty="0" err="1" smtClean="0"/>
              <a:t>Milián</a:t>
            </a:r>
            <a:r>
              <a:rPr lang="es-MX" sz="800" dirty="0" smtClean="0"/>
              <a:t> Castro” de Villa Clara en el periodo de enero </a:t>
            </a:r>
            <a:r>
              <a:rPr lang="es-MX" sz="800" dirty="0" smtClean="0"/>
              <a:t>2018  a </a:t>
            </a:r>
            <a:r>
              <a:rPr lang="es-MX" sz="800" dirty="0" smtClean="0"/>
              <a:t>diciembre </a:t>
            </a:r>
            <a:r>
              <a:rPr lang="es-MX" sz="800" dirty="0" smtClean="0"/>
              <a:t>2019?</a:t>
            </a:r>
            <a:endParaRPr lang="es-ES" sz="800" dirty="0" smtClean="0"/>
          </a:p>
          <a:p>
            <a:pPr algn="just" defTabSz="914200"/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algn="just" defTabSz="914200"/>
            <a:endParaRPr lang="es-ES" sz="1200" dirty="0" smtClean="0"/>
          </a:p>
          <a:p>
            <a:pPr defTabSz="914200"/>
            <a:endParaRPr lang="es-ES" sz="1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15639" y="5905971"/>
            <a:ext cx="3027611" cy="792232"/>
          </a:xfrm>
          <a:prstGeom prst="rect">
            <a:avLst/>
          </a:prstGeom>
          <a:noFill/>
        </p:spPr>
        <p:txBody>
          <a:bodyPr wrap="square" lIns="22574" tIns="11285" rIns="22574" bIns="11285" rtlCol="0">
            <a:spAutoFit/>
          </a:bodyPr>
          <a:lstStyle/>
          <a:p>
            <a:pPr algn="just" defTabSz="914200"/>
            <a:r>
              <a:rPr lang="pt-PT" sz="1100" b="1" dirty="0" smtClean="0">
                <a:solidFill>
                  <a:prstClr val="black"/>
                </a:solidFill>
                <a:latin typeface="Calibri"/>
              </a:rPr>
              <a:t>DISCUSION: </a:t>
            </a:r>
          </a:p>
          <a:p>
            <a:pPr algn="just" defTabSz="914200"/>
            <a:r>
              <a:rPr lang="pt-PT" sz="1100" b="1" dirty="0" smtClean="0">
                <a:solidFill>
                  <a:prstClr val="black"/>
                </a:solidFill>
                <a:latin typeface="Calibri"/>
              </a:rPr>
              <a:t>  </a:t>
            </a:r>
          </a:p>
          <a:p>
            <a:pPr algn="just" defTabSz="914200"/>
            <a:endParaRPr lang="pt-PT" sz="1100" b="1" dirty="0">
              <a:solidFill>
                <a:prstClr val="black"/>
              </a:solidFill>
              <a:latin typeface="Calibri"/>
            </a:endParaRPr>
          </a:p>
          <a:p>
            <a:pPr algn="just" defTabSz="914200"/>
            <a:endParaRPr lang="es-ES" sz="900" b="1" dirty="0">
              <a:solidFill>
                <a:prstClr val="black"/>
              </a:solidFill>
              <a:latin typeface="Calibri"/>
            </a:endParaRPr>
          </a:p>
          <a:p>
            <a:pPr defTabSz="914200"/>
            <a:endParaRPr lang="pt-PT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3114676" y="6334125"/>
            <a:ext cx="3626756" cy="176679"/>
          </a:xfrm>
          <a:prstGeom prst="rect">
            <a:avLst/>
          </a:prstGeom>
          <a:solidFill>
            <a:srgbClr val="088A0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2574" tIns="11285" rIns="22574" bIns="11285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200"/>
            <a:r>
              <a:rPr lang="es-CL" sz="1000" b="1" dirty="0" smtClean="0">
                <a:solidFill>
                  <a:prstClr val="white"/>
                </a:solidFill>
                <a:latin typeface="Calibri"/>
              </a:rPr>
              <a:t>CONCLUSIONES:  </a:t>
            </a:r>
            <a:r>
              <a:rPr lang="pt-PT" sz="1000" b="1" dirty="0" smtClean="0">
                <a:solidFill>
                  <a:prstClr val="white"/>
                </a:solidFill>
                <a:latin typeface="Calibri"/>
              </a:rPr>
              <a:t> </a:t>
            </a:r>
            <a:endParaRPr lang="es-CL" sz="10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187000" y="7848601"/>
            <a:ext cx="3586872" cy="176679"/>
          </a:xfrm>
          <a:prstGeom prst="rect">
            <a:avLst/>
          </a:prstGeom>
          <a:solidFill>
            <a:srgbClr val="088A0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2574" tIns="11285" rIns="22574" bIns="11285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200"/>
            <a:r>
              <a:rPr lang="es-CL" sz="1000" b="1" dirty="0">
                <a:solidFill>
                  <a:prstClr val="white"/>
                </a:solidFill>
                <a:latin typeface="Calibri"/>
              </a:rPr>
              <a:t>REFERENCIAS</a:t>
            </a:r>
            <a:r>
              <a:rPr lang="es-CL" sz="1000" b="1" dirty="0" smtClean="0">
                <a:solidFill>
                  <a:prstClr val="white"/>
                </a:solidFill>
                <a:latin typeface="Calibri"/>
              </a:rPr>
              <a:t>:</a:t>
            </a:r>
            <a:r>
              <a:rPr lang="es-ES_tradnl" sz="1000" b="1" dirty="0" smtClean="0">
                <a:solidFill>
                  <a:prstClr val="white"/>
                </a:solidFill>
                <a:latin typeface="Calibri"/>
              </a:rPr>
              <a:t> </a:t>
            </a:r>
            <a:endParaRPr lang="pt-PT" sz="1000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CaixaDeTexto 23"/>
          <p:cNvSpPr txBox="1"/>
          <p:nvPr/>
        </p:nvSpPr>
        <p:spPr>
          <a:xfrm>
            <a:off x="1" y="1172928"/>
            <a:ext cx="6585653" cy="345956"/>
          </a:xfrm>
          <a:prstGeom prst="rect">
            <a:avLst/>
          </a:prstGeom>
          <a:noFill/>
        </p:spPr>
        <p:txBody>
          <a:bodyPr wrap="square" lIns="22574" tIns="11285" rIns="22574" bIns="11285" rtlCol="0">
            <a:spAutoFit/>
          </a:bodyPr>
          <a:lstStyle/>
          <a:p>
            <a:pPr algn="just" defTabSz="914200"/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AUTORES</a:t>
            </a:r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Dra. </a:t>
            </a:r>
            <a:r>
              <a:rPr lang="es-ES" sz="105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Sachely</a:t>
            </a:r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Noriega Barreiro. Dr. </a:t>
            </a:r>
            <a:r>
              <a:rPr lang="es-ES" sz="105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Làzaro</a:t>
            </a:r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Aurelio </a:t>
            </a:r>
            <a:r>
              <a:rPr lang="es-ES" sz="105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Vàzquez</a:t>
            </a:r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05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Gòmez</a:t>
            </a:r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Dr. Juan </a:t>
            </a:r>
            <a:r>
              <a:rPr lang="es-ES" sz="105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Gutierrez</a:t>
            </a:r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Ronquillo. Dr. Mario </a:t>
            </a:r>
            <a:r>
              <a:rPr lang="es-ES" sz="105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Gutierrez</a:t>
            </a:r>
            <a:r>
              <a:rPr lang="es-ES" sz="105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Ronquillo.</a:t>
            </a:r>
            <a:endParaRPr lang="pt-PT" sz="105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aixaDeTexto 23"/>
          <p:cNvSpPr txBox="1"/>
          <p:nvPr/>
        </p:nvSpPr>
        <p:spPr>
          <a:xfrm>
            <a:off x="115639" y="931059"/>
            <a:ext cx="6428035" cy="207456"/>
          </a:xfrm>
          <a:prstGeom prst="rect">
            <a:avLst/>
          </a:prstGeom>
          <a:noFill/>
        </p:spPr>
        <p:txBody>
          <a:bodyPr wrap="square" lIns="22574" tIns="11285" rIns="22574" bIns="11285" rtlCol="0">
            <a:spAutoFit/>
          </a:bodyPr>
          <a:lstStyle/>
          <a:p>
            <a:pPr algn="ctr" defTabSz="22572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200" b="1" dirty="0" smtClean="0"/>
              <a:t>EFECTIVIDAD DEL POLICOSANOL EN EL TRATAMIENTO DEL INFARTO CEREBRAL EN LA FASE AGUDA.</a:t>
            </a:r>
            <a:endParaRPr lang="pt-PT" sz="1200" b="1" dirty="0"/>
          </a:p>
        </p:txBody>
      </p:sp>
      <p:sp>
        <p:nvSpPr>
          <p:cNvPr id="2" name="Rectangle 1"/>
          <p:cNvSpPr/>
          <p:nvPr/>
        </p:nvSpPr>
        <p:spPr>
          <a:xfrm>
            <a:off x="138979" y="3861752"/>
            <a:ext cx="30276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200"/>
            <a:r>
              <a:rPr lang="es-ES" sz="1200" b="1" dirty="0">
                <a:solidFill>
                  <a:prstClr val="black"/>
                </a:solidFill>
              </a:rPr>
              <a:t>Objetivos</a:t>
            </a:r>
            <a:r>
              <a:rPr lang="es-ES" sz="1200" b="1" dirty="0" smtClean="0">
                <a:solidFill>
                  <a:prstClr val="black"/>
                </a:solidFill>
              </a:rPr>
              <a:t>: </a:t>
            </a:r>
            <a:r>
              <a:rPr lang="es-MX" sz="800" dirty="0" smtClean="0"/>
              <a:t>Valorar la efectividad del </a:t>
            </a:r>
            <a:r>
              <a:rPr lang="es-MX" sz="800" dirty="0" err="1" smtClean="0"/>
              <a:t>policosanol</a:t>
            </a:r>
            <a:r>
              <a:rPr lang="es-MX" sz="800" dirty="0" smtClean="0"/>
              <a:t>  en pacientes con infarto cerebral en la fase aguda ingresados en el servicio de Neurología del Hospital Provincial “Arnaldo </a:t>
            </a:r>
            <a:r>
              <a:rPr lang="es-MX" sz="800" dirty="0" err="1" smtClean="0"/>
              <a:t>Milián</a:t>
            </a:r>
            <a:r>
              <a:rPr lang="es-MX" sz="800" dirty="0" smtClean="0"/>
              <a:t> Castro” de Villa Clara en el periodo comprendido de enero de </a:t>
            </a:r>
            <a:r>
              <a:rPr lang="es-MX" sz="800" dirty="0" smtClean="0"/>
              <a:t>2018 </a:t>
            </a:r>
            <a:r>
              <a:rPr lang="es-MX" sz="800" dirty="0" smtClean="0"/>
              <a:t>a agosto de </a:t>
            </a:r>
            <a:r>
              <a:rPr lang="es-MX" sz="800" dirty="0" smtClean="0"/>
              <a:t>2019.</a:t>
            </a:r>
          </a:p>
          <a:p>
            <a:pPr lvl="0" algn="just" defTabSz="914200"/>
            <a:endParaRPr lang="es-ES" sz="800" dirty="0" smtClean="0"/>
          </a:p>
          <a:p>
            <a:pPr algn="just" defTabSz="914200"/>
            <a:endParaRPr lang="es-ES" sz="1200" b="1" dirty="0">
              <a:solidFill>
                <a:prstClr val="black"/>
              </a:solidFill>
            </a:endParaRPr>
          </a:p>
        </p:txBody>
      </p:sp>
      <p:sp>
        <p:nvSpPr>
          <p:cNvPr id="17" name="Rectangle 1"/>
          <p:cNvSpPr/>
          <p:nvPr/>
        </p:nvSpPr>
        <p:spPr>
          <a:xfrm>
            <a:off x="138979" y="4582532"/>
            <a:ext cx="30276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Métodos </a:t>
            </a:r>
            <a:r>
              <a:rPr lang="es-ES" sz="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Se realizó una investigación que parte de un proyecto de investigación desarrollo (IT), de tipo cuasiexperimental longitudinal prospectivo en el servicio de Neurología del Hospital Provincial “Arnaldo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Milián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Castro” de la provincia de Villa Clara en el periodo comprendido de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enero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2018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a agosto de 2019.</a:t>
            </a: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800" dirty="0" smtClean="0">
                <a:latin typeface="Arial" pitchFamily="34" charset="0"/>
                <a:cs typeface="Arial" pitchFamily="34" charset="0"/>
              </a:rPr>
              <a:t>La población de estudio estuvo constituida por 199 pacientes que ingresaron en el servicio de la Neurología en el periodo de enero 2017 a junio 2018, la muestra fue seleccionada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através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de un muestreo no probabilístico intencional</a:t>
            </a:r>
            <a:r>
              <a:rPr lang="es-ES" sz="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s-ES" sz="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1714500" cy="99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1714500" y="0"/>
            <a:ext cx="5031264" cy="402997"/>
          </a:xfrm>
          <a:prstGeom prst="rect">
            <a:avLst/>
          </a:prstGeom>
          <a:gradFill flip="none" rotWithShape="1">
            <a:gsLst>
              <a:gs pos="0">
                <a:srgbClr val="000082">
                  <a:alpha val="0"/>
                </a:srgbClr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3500000" scaled="1"/>
            <a:tileRect/>
          </a:gradFill>
        </p:spPr>
        <p:txBody>
          <a:bodyPr vert="horz" lIns="91425" tIns="45713" rIns="91425" bIns="45713" rtlCol="0" anchor="ctr">
            <a:noAutofit/>
          </a:bodyPr>
          <a:lstStyle/>
          <a:p>
            <a:pPr marL="0" marR="0" lvl="0" indent="0" algn="ctr" defTabSz="9142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s-ES" sz="1400" dirty="0" smtClean="0">
              <a:solidFill>
                <a:schemeClr val="bg1"/>
              </a:solidFill>
            </a:endParaRPr>
          </a:p>
          <a:p>
            <a:pPr marL="0" marR="0" lvl="0" indent="0" algn="ctr" defTabSz="9142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s-ES" sz="1400" dirty="0" smtClean="0">
                <a:solidFill>
                  <a:schemeClr val="bg1"/>
                </a:solidFill>
              </a:rPr>
              <a:t>JORNADA DE TEMAS TERMINADOS</a:t>
            </a:r>
            <a:r>
              <a:rPr lang="en-US" altLang="es-ES" sz="1400" dirty="0" smtClean="0"/>
              <a:t/>
            </a:r>
            <a:br>
              <a:rPr lang="en-US" altLang="es-ES" sz="1400" dirty="0" smtClean="0"/>
            </a:br>
            <a:r>
              <a:rPr lang="en-US" altLang="es-ES" sz="1400" dirty="0" smtClean="0"/>
              <a:t>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251883" y="4710438"/>
            <a:ext cx="3429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US" sz="800" b="1" dirty="0" smtClean="0"/>
              <a:t>Gráfico 1</a:t>
            </a:r>
            <a:r>
              <a:rPr lang="es-MX" sz="800" dirty="0" smtClean="0"/>
              <a:t> </a:t>
            </a:r>
            <a:r>
              <a:rPr lang="es-MX" sz="800" dirty="0" smtClean="0"/>
              <a:t>Efectividad </a:t>
            </a:r>
            <a:r>
              <a:rPr lang="es-MX" sz="800" dirty="0" err="1" smtClean="0"/>
              <a:t>policosanol</a:t>
            </a:r>
            <a:r>
              <a:rPr lang="es-MX" sz="800" dirty="0" smtClean="0"/>
              <a:t> en el tratamiento de pacientes </a:t>
            </a:r>
            <a:r>
              <a:rPr lang="es-ES" sz="800" dirty="0" smtClean="0"/>
              <a:t>con infarto cerebral </a:t>
            </a:r>
            <a:r>
              <a:rPr lang="es-MX" sz="800" dirty="0" smtClean="0"/>
              <a:t>en la fase aguda. </a:t>
            </a:r>
            <a:r>
              <a:rPr lang="es-ES" sz="800" dirty="0" smtClean="0"/>
              <a:t>Servicio de neurología. Hospital Provincial “Arnaldo </a:t>
            </a:r>
            <a:r>
              <a:rPr lang="es-ES" sz="800" dirty="0" err="1" smtClean="0"/>
              <a:t>Milián</a:t>
            </a:r>
            <a:r>
              <a:rPr lang="es-ES" sz="800" dirty="0" smtClean="0"/>
              <a:t> Castro” </a:t>
            </a:r>
            <a:r>
              <a:rPr lang="es-MX" sz="800" dirty="0" smtClean="0"/>
              <a:t>enero de </a:t>
            </a:r>
            <a:r>
              <a:rPr lang="es-MX" sz="800" dirty="0" smtClean="0"/>
              <a:t>2018 </a:t>
            </a:r>
            <a:r>
              <a:rPr lang="es-MX" sz="800" dirty="0" smtClean="0"/>
              <a:t>a </a:t>
            </a:r>
            <a:r>
              <a:rPr lang="es-MX" sz="800" dirty="0" smtClean="0"/>
              <a:t>agosto de 2019.</a:t>
            </a:r>
            <a:endParaRPr lang="es-ES" sz="800" dirty="0"/>
          </a:p>
        </p:txBody>
      </p:sp>
      <p:pic>
        <p:nvPicPr>
          <p:cNvPr id="1026" name="Gráfico 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12431" y="5244252"/>
            <a:ext cx="3102667" cy="967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34 Rectángulo"/>
          <p:cNvSpPr/>
          <p:nvPr/>
        </p:nvSpPr>
        <p:spPr>
          <a:xfrm>
            <a:off x="3114675" y="1484471"/>
            <a:ext cx="3631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800" b="1" dirty="0" smtClean="0">
                <a:latin typeface="Arial" pitchFamily="34" charset="0"/>
                <a:cs typeface="Arial" pitchFamily="34" charset="0"/>
              </a:rPr>
              <a:t>Tabla </a:t>
            </a:r>
            <a:r>
              <a:rPr lang="es-ES" sz="800" b="1" dirty="0" smtClean="0">
                <a:latin typeface="Arial" pitchFamily="34" charset="0"/>
                <a:cs typeface="Arial" pitchFamily="34" charset="0"/>
              </a:rPr>
              <a:t>1.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Valoración del déficit neurológico en pacientes con infarto cerebral según escala de NIHSS.  Hospital Provincial “Arnaldo </a:t>
            </a:r>
            <a:r>
              <a:rPr lang="es-ES" sz="800" dirty="0" err="1" smtClean="0">
                <a:latin typeface="Arial" pitchFamily="34" charset="0"/>
                <a:cs typeface="Arial" pitchFamily="34" charset="0"/>
              </a:rPr>
              <a:t>Milián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Castro” enero de 2018 a agosto de 2019</a:t>
            </a:r>
            <a:r>
              <a:rPr lang="es-ES" sz="800" dirty="0" smtClean="0"/>
              <a:t>. </a:t>
            </a:r>
            <a:endParaRPr lang="es-ES" dirty="0"/>
          </a:p>
        </p:txBody>
      </p:sp>
      <p:graphicFrame>
        <p:nvGraphicFramePr>
          <p:cNvPr id="36" name="35 Tabla"/>
          <p:cNvGraphicFramePr>
            <a:graphicFrameLocks noGrp="1"/>
          </p:cNvGraphicFramePr>
          <p:nvPr/>
        </p:nvGraphicFramePr>
        <p:xfrm>
          <a:off x="3312431" y="1973080"/>
          <a:ext cx="3429000" cy="2737358"/>
        </p:xfrm>
        <a:graphic>
          <a:graphicData uri="http://schemas.openxmlformats.org/drawingml/2006/table">
            <a:tbl>
              <a:tblPr/>
              <a:tblGrid>
                <a:gridCol w="1034368"/>
                <a:gridCol w="746757"/>
                <a:gridCol w="548121"/>
                <a:gridCol w="549877"/>
                <a:gridCol w="549877"/>
              </a:tblGrid>
              <a:tr h="0">
                <a:tc row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Clasificación.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Grupo control</a:t>
                      </a:r>
                    </a:p>
                    <a:p>
                      <a:pPr marL="45720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s-E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Grupo estudio</a:t>
                      </a:r>
                      <a:endParaRPr lang="es-E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366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(Al </a:t>
                      </a:r>
                      <a:r>
                        <a:rPr lang="es-E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ingreso</a:t>
                      </a:r>
                      <a:r>
                        <a:rPr lang="es-ES" sz="800" baseline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s-E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</a:t>
                      </a:r>
                      <a:endParaRPr lang="es-E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(A los siete </a:t>
                      </a:r>
                      <a:r>
                        <a:rPr lang="es-ES" sz="8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dias</a:t>
                      </a:r>
                      <a:r>
                        <a:rPr lang="es-E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).M</a:t>
                      </a:r>
                      <a:endParaRPr lang="es-E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(Al </a:t>
                      </a:r>
                      <a:r>
                        <a:rPr lang="es-E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ingreso)M</a:t>
                      </a:r>
                      <a:endParaRPr lang="es-E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(A los siete </a:t>
                      </a:r>
                      <a:r>
                        <a:rPr lang="es-ES" sz="8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dias</a:t>
                      </a:r>
                      <a:r>
                        <a:rPr lang="es-E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).M</a:t>
                      </a:r>
                      <a:endParaRPr lang="es-E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</a:tr>
              <a:tr h="1980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Sin déficit neurológico.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±3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±5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±5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±19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Déficit neurológico ligero.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±11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±7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±9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±36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Déficit neurológico moderado.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±16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±11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±19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±11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Déficit neurológico moderado-severo.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±33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 43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±32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±9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Déficit neurológico severo.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±28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±25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±26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±16</a:t>
                      </a: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" name="36 CuadroTexto"/>
          <p:cNvSpPr txBox="1"/>
          <p:nvPr/>
        </p:nvSpPr>
        <p:spPr>
          <a:xfrm>
            <a:off x="3219635" y="6510804"/>
            <a:ext cx="330042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latin typeface="Arial" pitchFamily="34" charset="0"/>
                <a:cs typeface="Arial" pitchFamily="34" charset="0"/>
              </a:rPr>
              <a:t>Los signos y síntomas predominantes fueron confusión mental, disartria y hemiplejia, siendo los factores de riesgo presentes en estos pacientes la hipertensión arterial ,tabaquismo y 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diabetes </a:t>
            </a:r>
            <a:r>
              <a:rPr lang="es-ES" sz="800" dirty="0" err="1" smtClean="0">
                <a:latin typeface="Arial" pitchFamily="34" charset="0"/>
                <a:cs typeface="Arial" pitchFamily="34" charset="0"/>
              </a:rPr>
              <a:t>mellitus.Las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complicaciones mas frecuentes fueron las infecciones respiratorias y del tracto urinario, sin embargo en el grupo control se </a:t>
            </a:r>
            <a:r>
              <a:rPr lang="es-ES" sz="800" dirty="0" err="1" smtClean="0">
                <a:latin typeface="Arial" pitchFamily="34" charset="0"/>
                <a:cs typeface="Arial" pitchFamily="34" charset="0"/>
              </a:rPr>
              <a:t>acentua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s-ES" sz="800" dirty="0" err="1" smtClean="0">
                <a:latin typeface="Arial" pitchFamily="34" charset="0"/>
                <a:cs typeface="Arial" pitchFamily="34" charset="0"/>
              </a:rPr>
              <a:t>sepsis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800" dirty="0" err="1" smtClean="0">
                <a:latin typeface="Arial" pitchFamily="34" charset="0"/>
                <a:cs typeface="Arial" pitchFamily="34" charset="0"/>
              </a:rPr>
              <a:t>intravascular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s-ES" sz="800" dirty="0" smtClean="0"/>
              <a:t> La </a:t>
            </a:r>
            <a:r>
              <a:rPr lang="es-ES" sz="800" dirty="0" err="1" smtClean="0"/>
              <a:t>estadia</a:t>
            </a:r>
            <a:r>
              <a:rPr lang="es-ES" sz="800" dirty="0" smtClean="0"/>
              <a:t> hospitalaria fue menor en los pacientes tratados con </a:t>
            </a:r>
            <a:r>
              <a:rPr lang="es-ES" sz="800" dirty="0" err="1" smtClean="0"/>
              <a:t>policosamol</a:t>
            </a:r>
            <a:r>
              <a:rPr lang="es-ES" sz="800" dirty="0" smtClean="0"/>
              <a:t>.</a:t>
            </a:r>
            <a:r>
              <a:rPr lang="es-ES" sz="800" dirty="0" smtClean="0"/>
              <a:t> La evolución clínica fue más satisfactoria en el grupo estudio, con recuperación </a:t>
            </a:r>
            <a:r>
              <a:rPr lang="es-ES" sz="800" dirty="0" err="1" smtClean="0"/>
              <a:t>neorologica</a:t>
            </a:r>
            <a:r>
              <a:rPr lang="es-ES" sz="800" dirty="0" smtClean="0"/>
              <a:t> de forma precoz, resultando el tratamiento con </a:t>
            </a:r>
            <a:r>
              <a:rPr lang="es-ES" sz="800" dirty="0" err="1" smtClean="0"/>
              <a:t>policosanol</a:t>
            </a:r>
            <a:r>
              <a:rPr lang="es-ES" sz="800" dirty="0" smtClean="0"/>
              <a:t> efectivo en este grupo de pacientes.</a:t>
            </a:r>
            <a:r>
              <a:rPr lang="es-VE" sz="800" dirty="0" smtClean="0"/>
              <a:t> </a:t>
            </a: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 policosanol, una mezcla de ocho alcoholes de cera de caña de azúcar de alto peso molecular, ha mostrado efectos protectores en la isquemia cerebral experimental , y los estudios clínicos han encontrado resultados </a:t>
            </a:r>
            <a:r>
              <a:rPr kumimoji="0" lang="es-MX" sz="1200" b="0" i="0" u="none" strike="noStrike" cap="none" normalizeH="0" baseline="0" smtClean="0" bmk="ref_b2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Dos estudios doble ciego controlados con placebo demostraron que policosanol (20 mg/día) + aspirina (125 mg/día) administrados durante seis meses mejoraron la recuperación neurológica en comparación con placebo + aspirina en pacientes con ictus isquémico no cardioembólico reciente (≤ 30 días) Además, otro estudio de tres meses de duración demostró que el policosanol fue tan efectivo como la atorvastatina (20 mg/día) para mejorar el resultado funcional en pacientes con ictus tratados con aspirina . Del mismo modo, los estudios abiertos a largo plazo (cinco años) encontraron que el policosanol agregado a la aspirina estaba asociado a una muy buena recuperación neurológica entre los pacientes con ictus isquémico no cardioembólico .El tratamiento a largo plazo (12 meses) con policosanol + aspirina administrado después de un ictus isquémico no cardioembólico fue más efectivo que el de placebo + aspirina para mejorar los resultados funcionales cuando se usa en pacientes con ictus isquémico no cardioembólico de gravedad moderada </a:t>
            </a:r>
            <a:r>
              <a:rPr kumimoji="0" lang="es-MX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es-MX" sz="12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85-87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 policosanol, una mezcla de ocho alcoholes de cera de caña de azúcar de alto peso molecular, ha mostrado efectos protectores en la isquemia cerebral experimental , y los estudios clínicos han encontrado resultados </a:t>
            </a:r>
            <a:r>
              <a:rPr kumimoji="0" lang="es-MX" sz="1200" b="0" i="0" u="none" strike="noStrike" cap="none" normalizeH="0" baseline="0" smtClean="0" bmk="ref_b2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Dos estudios doble ciego controlados con placebo demostraron que policosanol (20 mg/día) + aspirina (125 mg/día) administrados durante seis meses mejoraron la recuperación neurológica en comparación con placebo + aspirina en pacientes con ictus isquémico no cardioembólico reciente (≤ 30 días) Además, otro estudio de tres meses de duración demostró que el policosanol fue tan efectivo como la atorvastatina (20 mg/día) para mejorar el resultado funcional en pacientes con ictus tratados con aspirina . Del mismo modo, los estudios abiertos a largo plazo (cinco años) encontraron que el policosanol agregado a la aspirina estaba asociado a una muy buena recuperación neurológica entre los pacientes con ictus isquémico no cardioembólico .El tratamiento a largo plazo (12 meses) con policosanol + aspirina administrado después de un ictus isquémico no cardioembólico fue más efectivo que el de placebo + aspirina para mejorar los resultados funcionales cuando se usa en pacientes con ictus isquémico no cardioembólico de gravedad moderada </a:t>
            </a:r>
            <a:r>
              <a:rPr kumimoji="0" lang="es-MX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es-MX" sz="12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85-87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115639" y="6067425"/>
            <a:ext cx="299903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8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policosanol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ha mostrado efectos protectores en la isquemia cerebral experimental , y los estudios clínicos han encontrado resultados . Dos estudios doble ciego controlados con placebo demostraron que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policosanol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(20 mg/día) + aspirina (125 mg/día) administrados durante seis meses mejoraron la recuperación neurológica en comparación con placebo + aspirina en pacientes con ictus isquémico no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cardioembólico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reciente (≤ 30 días) Además, otro estudio de tres meses de duración demostró que el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policosanol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fue tan efectivo como la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atorvastatina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(20 mg/día) para mejorar el resultado funcional en pacientes con ictus tratados con aspirina . Del mismo modo, los estudios abiertos a largo plazo (cinco años) encontraron que el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policosanol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agregado a la aspirina estaba asociado a una muy buena recuperación neurológica entre los pacientes con ictus isquémico no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cardioembólico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.El tratamiento a largo plazo (12 meses) con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policosanol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+ aspirina administrado después de un ictus isquémico no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cardioembólico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fue más efectivo que el de placebo + aspirina para mejorar los resultados funcionales cuando se usa en pacientes con ictus isquémico no </a:t>
            </a:r>
            <a:r>
              <a:rPr lang="es-MX" sz="800" dirty="0" err="1" smtClean="0">
                <a:latin typeface="Arial" pitchFamily="34" charset="0"/>
                <a:cs typeface="Arial" pitchFamily="34" charset="0"/>
              </a:rPr>
              <a:t>cardioembólico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 de gravedad </a:t>
            </a:r>
            <a:r>
              <a:rPr lang="es-MX" sz="800" dirty="0" smtClean="0">
                <a:latin typeface="Arial" pitchFamily="34" charset="0"/>
                <a:cs typeface="Arial" pitchFamily="34" charset="0"/>
              </a:rPr>
              <a:t>moderada .</a:t>
            </a:r>
            <a:r>
              <a:rPr lang="es-MX" sz="800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sp>
        <p:nvSpPr>
          <p:cNvPr id="40" name="39 CuadroTexto"/>
          <p:cNvSpPr txBox="1"/>
          <p:nvPr/>
        </p:nvSpPr>
        <p:spPr>
          <a:xfrm>
            <a:off x="3114676" y="8111242"/>
            <a:ext cx="3566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800" dirty="0" smtClean="0"/>
              <a:t>1- Sacco </a:t>
            </a:r>
            <a:r>
              <a:rPr lang="en-US" sz="800" dirty="0" smtClean="0"/>
              <a:t>RL, </a:t>
            </a:r>
            <a:r>
              <a:rPr lang="en-US" sz="800" dirty="0" err="1" smtClean="0"/>
              <a:t>Kasner</a:t>
            </a:r>
            <a:r>
              <a:rPr lang="en-US" sz="800" dirty="0" smtClean="0"/>
              <a:t> SE, Broderick JP, et al. An updated definition of stroke for the 21st century: a statement for healthcare professionals from the American Heart Association/American Stroke Association. </a:t>
            </a:r>
            <a:r>
              <a:rPr lang="es-MX" sz="800" dirty="0" err="1" smtClean="0"/>
              <a:t>Stroke</a:t>
            </a:r>
            <a:r>
              <a:rPr lang="es-MX" sz="800" dirty="0" smtClean="0"/>
              <a:t> [</a:t>
            </a:r>
            <a:r>
              <a:rPr lang="es-MX" sz="800" dirty="0" smtClean="0"/>
              <a:t>Internet]2018[Citado </a:t>
            </a:r>
            <a:r>
              <a:rPr lang="es-MX" sz="800" dirty="0" smtClean="0"/>
              <a:t>2019 abril 23]; 44:2064-89.Disponible en: </a:t>
            </a:r>
            <a:r>
              <a:rPr lang="es-MX" sz="800" u="sng" dirty="0" smtClean="0">
                <a:hlinkClick r:id="rId5"/>
              </a:rPr>
              <a:t>https://</a:t>
            </a:r>
            <a:r>
              <a:rPr lang="es-MX" sz="800" u="sng" dirty="0" smtClean="0">
                <a:hlinkClick r:id="rId5"/>
              </a:rPr>
              <a:t>www.ncbi.nlm.nih.gov/pubmed/23652265</a:t>
            </a:r>
            <a:endParaRPr lang="es-MX" sz="800" u="sng" dirty="0" smtClean="0"/>
          </a:p>
          <a:p>
            <a:r>
              <a:rPr lang="en-US" sz="800" dirty="0" smtClean="0"/>
              <a:t>2-Oliaro- </a:t>
            </a:r>
            <a:r>
              <a:rPr lang="en-US" sz="800" dirty="0" err="1" smtClean="0"/>
              <a:t>Bosso</a:t>
            </a:r>
            <a:r>
              <a:rPr lang="en-US" sz="800" dirty="0" smtClean="0"/>
              <a:t> S, </a:t>
            </a:r>
            <a:r>
              <a:rPr lang="en-US" sz="800" dirty="0" err="1" smtClean="0"/>
              <a:t>Calcio</a:t>
            </a:r>
            <a:r>
              <a:rPr lang="en-US" sz="800" dirty="0" smtClean="0"/>
              <a:t> E, Mantegna S, et al. Regulation of </a:t>
            </a:r>
            <a:r>
              <a:rPr lang="en-US" sz="800" dirty="0" err="1" smtClean="0"/>
              <a:t>HMGCoA</a:t>
            </a:r>
            <a:r>
              <a:rPr lang="en-US" sz="800" dirty="0" smtClean="0"/>
              <a:t> </a:t>
            </a:r>
            <a:r>
              <a:rPr lang="en-US" sz="800" dirty="0" err="1" smtClean="0"/>
              <a:t>reductase</a:t>
            </a:r>
            <a:r>
              <a:rPr lang="en-US" sz="800" dirty="0" smtClean="0"/>
              <a:t> </a:t>
            </a:r>
            <a:r>
              <a:rPr lang="en-US" sz="800" dirty="0" smtClean="0"/>
              <a:t>by</a:t>
            </a:r>
            <a:r>
              <a:rPr lang="es-ES" sz="800" dirty="0" smtClean="0"/>
              <a:t> </a:t>
            </a:r>
            <a:r>
              <a:rPr lang="en-US" sz="800" dirty="0" err="1" smtClean="0"/>
              <a:t>policosanol</a:t>
            </a:r>
            <a:r>
              <a:rPr lang="en-US" sz="800" dirty="0" smtClean="0"/>
              <a:t> </a:t>
            </a:r>
            <a:r>
              <a:rPr lang="en-US" sz="800" dirty="0" smtClean="0"/>
              <a:t>and </a:t>
            </a:r>
            <a:r>
              <a:rPr lang="en-US" sz="800" dirty="0" err="1" smtClean="0"/>
              <a:t>octacosadienol</a:t>
            </a:r>
            <a:r>
              <a:rPr lang="en-US" sz="800" dirty="0" smtClean="0"/>
              <a:t>, a new synthetic analogue of </a:t>
            </a:r>
            <a:r>
              <a:rPr lang="en-US" sz="800" dirty="0" err="1" smtClean="0"/>
              <a:t>octacosanol</a:t>
            </a:r>
            <a:r>
              <a:rPr lang="en-US" sz="800" dirty="0" smtClean="0"/>
              <a:t>. Lipids 2014; 4:907-916</a:t>
            </a:r>
            <a:endParaRPr lang="es-ES" sz="800" dirty="0" smtClean="0"/>
          </a:p>
          <a:p>
            <a:pPr lvl="0"/>
            <a:endParaRPr lang="es-ES" sz="800" dirty="0"/>
          </a:p>
        </p:txBody>
      </p:sp>
    </p:spTree>
    <p:extLst>
      <p:ext uri="{BB962C8B-B14F-4D97-AF65-F5344CB8AC3E}">
        <p14:creationId xmlns="" xmlns:p14="http://schemas.microsoft.com/office/powerpoint/2010/main" val="104753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1351</Words>
  <Application>Microsoft Office PowerPoint</Application>
  <PresentationFormat>Presentación en pantalla (4:3)</PresentationFormat>
  <Paragraphs>60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Office Theme</vt:lpstr>
      <vt:lpstr>Tema do Office</vt:lpstr>
      <vt:lpstr>Diapositiva 1</vt:lpstr>
    </vt:vector>
  </TitlesOfParts>
  <Company>FMUAN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Gilberto Raimundo</dc:creator>
  <cp:lastModifiedBy>mariogc</cp:lastModifiedBy>
  <cp:revision>17</cp:revision>
  <dcterms:created xsi:type="dcterms:W3CDTF">2016-10-10T14:42:52Z</dcterms:created>
  <dcterms:modified xsi:type="dcterms:W3CDTF">2020-11-20T16:59:30Z</dcterms:modified>
</cp:coreProperties>
</file>